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9" r:id="rId4"/>
    <p:sldId id="265" r:id="rId5"/>
    <p:sldId id="261" r:id="rId6"/>
    <p:sldId id="263" r:id="rId7"/>
    <p:sldId id="283" r:id="rId8"/>
    <p:sldId id="284" r:id="rId9"/>
    <p:sldId id="285" r:id="rId10"/>
    <p:sldId id="277" r:id="rId11"/>
    <p:sldId id="287" r:id="rId12"/>
    <p:sldId id="286" r:id="rId13"/>
    <p:sldId id="290" r:id="rId14"/>
    <p:sldId id="289" r:id="rId15"/>
    <p:sldId id="291" r:id="rId16"/>
    <p:sldId id="281" r:id="rId17"/>
    <p:sldId id="282" r:id="rId18"/>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467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2C10E-8D1D-A71F-687E-FDCE34D796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929256-6060-9FFA-71D0-CBB1BB061D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BC2A38-4B67-3294-A7B1-46AD753EA1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01BAFF-7661-0EBF-8395-05F0CCA59622}"/>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356003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52701-DCCA-D70D-06B4-87B907C219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865075-5C22-9CC5-FC51-978AE82B40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1DBD16-FDF3-83A0-E168-356C11FF07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538180-75E5-9BDB-4D76-CA9907A7986D}"/>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55785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3566C-9367-2F9A-05C2-E4CD685AC4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7F81B6-51E8-D5B1-B287-7D5F2BD962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939F7-24AD-1F4A-315D-9264539827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135E77-AC12-9951-562D-5E37B01E444A}"/>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566443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64FBB-9B83-A124-DB73-C0E306C1E8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7BDC96-F7AD-BE45-DB2C-9600BEDB5C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05A1FF-2CE5-1A5D-4379-21D15B990E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EDFDF0-5A58-1901-E6DE-D118BB0D9213}"/>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279123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B92B8-8EA7-10ED-59C9-EB04B4F24D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0838B7-BFE4-CDFD-7F4D-C93D2BC15A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E397BC-B173-3A8D-49CD-8CE52C5F39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A4E44D-CA78-310F-3D72-686CD9AB6F7E}"/>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739227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A0F80-E21F-E34D-8C26-13C6CBFB7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744535-198E-4B33-5541-20EBF9CF6C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E3470C-BB40-9F13-B34D-DFCA09674F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36C1E9-4075-26BA-C25F-0EB2C0B3D810}"/>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032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3D8C7-533C-D449-729D-AA06D8A992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710E3F-27BD-9A68-9805-3F243F0D0A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17CA02-74C7-E0B3-14EF-5AAEF100BA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A4069F-B668-14F0-0AAF-24E81869E243}"/>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840245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D96A2-D3E3-02A9-7AF6-3B044D5F1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268543-DD3E-864A-7CC8-D9910250BF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598057-2021-30AA-0475-EDD4F9CB32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372DA1-3B39-AC32-CE0B-908DE1D8E53C}"/>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363344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3044952"/>
          </a:xfrm>
          <a:prstGeom prst="rect">
            <a:avLst/>
          </a:prstGeom>
        </p:spPr>
      </p:pic>
      <p:pic>
        <p:nvPicPr>
          <p:cNvPr id="4" name="Image 2" descr="preencoded.png"/>
          <p:cNvPicPr>
            <a:picLocks noChangeAspect="1"/>
          </p:cNvPicPr>
          <p:nvPr/>
        </p:nvPicPr>
        <p:blipFill>
          <a:blip r:embed="rId5"/>
          <a:stretch>
            <a:fillRect/>
          </a:stretch>
        </p:blipFill>
        <p:spPr>
          <a:xfrm>
            <a:off x="832104" y="4736592"/>
            <a:ext cx="12984480" cy="36576"/>
          </a:xfrm>
          <a:prstGeom prst="rect">
            <a:avLst/>
          </a:prstGeom>
        </p:spPr>
      </p:pic>
      <p:sp>
        <p:nvSpPr>
          <p:cNvPr id="5" name="Text 0"/>
          <p:cNvSpPr/>
          <p:nvPr/>
        </p:nvSpPr>
        <p:spPr>
          <a:xfrm>
            <a:off x="832104" y="3456432"/>
            <a:ext cx="12984480" cy="1024128"/>
          </a:xfrm>
          <a:prstGeom prst="rect">
            <a:avLst/>
          </a:prstGeom>
          <a:noFill/>
          <a:ln/>
        </p:spPr>
        <p:txBody>
          <a:bodyPr wrap="none" lIns="0" tIns="0" rIns="0" bIns="0" rtlCol="0" anchor="ctr"/>
          <a:lstStyle/>
          <a:p>
            <a:pPr marL="0" indent="0" algn="l">
              <a:lnSpc>
                <a:spcPts val="8010"/>
              </a:lnSpc>
              <a:buNone/>
            </a:pPr>
            <a:r>
              <a:rPr lang="en-US" sz="6410" dirty="0">
                <a:solidFill>
                  <a:srgbClr val="3C4187"/>
                </a:solidFill>
                <a:latin typeface="思源宋体-SemiBold" pitchFamily="34" charset="0"/>
                <a:ea typeface="思源宋体-SemiBold" pitchFamily="34" charset="-122"/>
                <a:cs typeface="思源宋体-SemiBold" pitchFamily="34" charset="-120"/>
              </a:rPr>
              <a:t>Laptop Sales Data Analysis</a:t>
            </a:r>
            <a:endParaRPr lang="en-US" sz="6410" dirty="0"/>
          </a:p>
        </p:txBody>
      </p:sp>
      <p:sp>
        <p:nvSpPr>
          <p:cNvPr id="6" name="Text 1"/>
          <p:cNvSpPr/>
          <p:nvPr/>
        </p:nvSpPr>
        <p:spPr>
          <a:xfrm>
            <a:off x="832104" y="5029200"/>
            <a:ext cx="12984480" cy="374904"/>
          </a:xfrm>
          <a:prstGeom prst="rect">
            <a:avLst/>
          </a:prstGeom>
          <a:noFill/>
          <a:ln/>
        </p:spPr>
        <p:txBody>
          <a:bodyPr wrap="none" lIns="0" tIns="0" rIns="0" bIns="0" rtlCol="0" anchor="ctr"/>
          <a:lstStyle/>
          <a:p>
            <a:pPr marL="0" indent="0" algn="l">
              <a:lnSpc>
                <a:spcPts val="2880"/>
              </a:lnSpc>
              <a:buNone/>
            </a:pPr>
            <a:endParaRPr lang="en-US" sz="1850" dirty="0"/>
          </a:p>
        </p:txBody>
      </p:sp>
      <p:sp>
        <p:nvSpPr>
          <p:cNvPr id="7" name="Text 2"/>
          <p:cNvSpPr/>
          <p:nvPr/>
        </p:nvSpPr>
        <p:spPr>
          <a:xfrm>
            <a:off x="832104" y="5660136"/>
            <a:ext cx="12984480" cy="374904"/>
          </a:xfrm>
          <a:prstGeom prst="rect">
            <a:avLst/>
          </a:prstGeom>
          <a:noFill/>
          <a:ln/>
        </p:spPr>
        <p:txBody>
          <a:bodyPr wrap="none" lIns="0" tIns="0" rIns="0" bIns="0" rtlCol="0" anchor="ctr"/>
          <a:lstStyle/>
          <a:p>
            <a:pPr marL="0" indent="0" algn="l">
              <a:lnSpc>
                <a:spcPts val="2880"/>
              </a:lnSpc>
              <a:buNone/>
            </a:pPr>
            <a:endParaRPr lang="en-US" sz="1850" dirty="0"/>
          </a:p>
        </p:txBody>
      </p:sp>
      <p:sp>
        <p:nvSpPr>
          <p:cNvPr id="9" name="TextBox 8">
            <a:extLst>
              <a:ext uri="{FF2B5EF4-FFF2-40B4-BE49-F238E27FC236}">
                <a16:creationId xmlns:a16="http://schemas.microsoft.com/office/drawing/2014/main" id="{96557C61-CA3F-992C-1621-FF3A290A22EF}"/>
              </a:ext>
            </a:extLst>
          </p:cNvPr>
          <p:cNvSpPr txBox="1"/>
          <p:nvPr/>
        </p:nvSpPr>
        <p:spPr>
          <a:xfrm>
            <a:off x="1315843" y="5157877"/>
            <a:ext cx="7404410" cy="1754326"/>
          </a:xfrm>
          <a:prstGeom prst="rect">
            <a:avLst/>
          </a:prstGeom>
          <a:noFill/>
        </p:spPr>
        <p:txBody>
          <a:bodyPr wrap="square">
            <a:spAutoFit/>
          </a:bodyPr>
          <a:lstStyle/>
          <a:p>
            <a:r>
              <a:rPr lang="de-DE" sz="3600" b="1" dirty="0">
                <a:solidFill>
                  <a:srgbClr val="00B0F0"/>
                </a:solidFill>
              </a:rPr>
              <a:t>P. Rahul Nikshai</a:t>
            </a:r>
          </a:p>
          <a:p>
            <a:r>
              <a:rPr lang="de-DE" sz="3600" b="1" dirty="0">
                <a:solidFill>
                  <a:srgbClr val="00B0F0"/>
                </a:solidFill>
              </a:rPr>
              <a:t>24-07-2025</a:t>
            </a:r>
          </a:p>
          <a:p>
            <a:r>
              <a:rPr lang="de-DE" sz="3600" b="1" dirty="0">
                <a:solidFill>
                  <a:srgbClr val="00B0F0"/>
                </a:solidFill>
              </a:rPr>
              <a:t>DA&amp;DS &amp; May’25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2304288" y="3127248"/>
            <a:ext cx="1152144" cy="1152144"/>
          </a:xfrm>
          <a:prstGeom prst="rect">
            <a:avLst/>
          </a:prstGeom>
        </p:spPr>
      </p:pic>
      <p:pic>
        <p:nvPicPr>
          <p:cNvPr id="4" name="Image 2" descr="preencoded.png"/>
          <p:cNvPicPr>
            <a:picLocks noChangeAspect="1"/>
          </p:cNvPicPr>
          <p:nvPr/>
        </p:nvPicPr>
        <p:blipFill>
          <a:blip r:embed="rId5"/>
          <a:stretch>
            <a:fillRect/>
          </a:stretch>
        </p:blipFill>
        <p:spPr>
          <a:xfrm>
            <a:off x="6748272" y="3127248"/>
            <a:ext cx="1152144" cy="1152144"/>
          </a:xfrm>
          <a:prstGeom prst="rect">
            <a:avLst/>
          </a:prstGeom>
        </p:spPr>
      </p:pic>
      <p:pic>
        <p:nvPicPr>
          <p:cNvPr id="5" name="Image 3" descr="preencoded.png"/>
          <p:cNvPicPr>
            <a:picLocks noChangeAspect="1"/>
          </p:cNvPicPr>
          <p:nvPr/>
        </p:nvPicPr>
        <p:blipFill>
          <a:blip r:embed="rId6"/>
          <a:stretch>
            <a:fillRect/>
          </a:stretch>
        </p:blipFill>
        <p:spPr>
          <a:xfrm>
            <a:off x="11192256" y="3127248"/>
            <a:ext cx="1152144" cy="1152144"/>
          </a:xfrm>
          <a:prstGeom prst="rect">
            <a:avLst/>
          </a:prstGeom>
        </p:spPr>
      </p:pic>
      <p:sp>
        <p:nvSpPr>
          <p:cNvPr id="6" name="Text 0"/>
          <p:cNvSpPr/>
          <p:nvPr/>
        </p:nvSpPr>
        <p:spPr>
          <a:xfrm>
            <a:off x="832104" y="199339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3C4187"/>
                </a:solidFill>
                <a:latin typeface="思源宋体-SemiBold" pitchFamily="34" charset="0"/>
                <a:ea typeface="思源宋体-SemiBold" pitchFamily="34" charset="-122"/>
                <a:cs typeface="思源宋体-SemiBold" pitchFamily="34" charset="-120"/>
              </a:rPr>
              <a:t>EDA Breakdown</a:t>
            </a:r>
            <a:endParaRPr lang="en-US" sz="4640" dirty="0"/>
          </a:p>
        </p:txBody>
      </p:sp>
      <p:sp>
        <p:nvSpPr>
          <p:cNvPr id="7" name="Text 1"/>
          <p:cNvSpPr/>
          <p:nvPr/>
        </p:nvSpPr>
        <p:spPr>
          <a:xfrm>
            <a:off x="960120" y="4507992"/>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151A36"/>
                </a:solidFill>
                <a:latin typeface="思源宋体-SemiBold" pitchFamily="34" charset="0"/>
                <a:ea typeface="思源宋体-SemiBold" pitchFamily="34" charset="-122"/>
                <a:cs typeface="思源宋体-SemiBold" pitchFamily="34" charset="-120"/>
              </a:rPr>
              <a:t>Univariate</a:t>
            </a:r>
            <a:endParaRPr lang="en-US" sz="2320" dirty="0"/>
          </a:p>
        </p:txBody>
      </p:sp>
      <p:sp>
        <p:nvSpPr>
          <p:cNvPr id="8" name="Text 2"/>
          <p:cNvSpPr/>
          <p:nvPr/>
        </p:nvSpPr>
        <p:spPr>
          <a:xfrm>
            <a:off x="960120" y="5020056"/>
            <a:ext cx="3831336" cy="740664"/>
          </a:xfrm>
          <a:prstGeom prst="rect">
            <a:avLst/>
          </a:prstGeom>
          <a:noFill/>
          <a:ln/>
        </p:spPr>
        <p:txBody>
          <a:bodyPr wrap="square" lIns="0" tIns="0" rIns="0" bIns="0" rtlCol="0" anchor="ctr"/>
          <a:lstStyle/>
          <a:p>
            <a:pPr marL="0" indent="0" algn="ctr">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 Examined individual features with histograms and bar charts</a:t>
            </a:r>
            <a:endParaRPr lang="en-US" sz="1850" dirty="0"/>
          </a:p>
        </p:txBody>
      </p:sp>
      <p:sp>
        <p:nvSpPr>
          <p:cNvPr id="9" name="Text 3"/>
          <p:cNvSpPr/>
          <p:nvPr/>
        </p:nvSpPr>
        <p:spPr>
          <a:xfrm>
            <a:off x="5404104" y="4507992"/>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151A36"/>
                </a:solidFill>
                <a:latin typeface="思源宋体-SemiBold" pitchFamily="34" charset="0"/>
                <a:ea typeface="思源宋体-SemiBold" pitchFamily="34" charset="-122"/>
                <a:cs typeface="思源宋体-SemiBold" pitchFamily="34" charset="-120"/>
              </a:rPr>
              <a:t>Bivariate</a:t>
            </a:r>
            <a:endParaRPr lang="en-US" sz="2320" dirty="0"/>
          </a:p>
        </p:txBody>
      </p:sp>
      <p:sp>
        <p:nvSpPr>
          <p:cNvPr id="10" name="Text 4"/>
          <p:cNvSpPr/>
          <p:nvPr/>
        </p:nvSpPr>
        <p:spPr>
          <a:xfrm>
            <a:off x="5404104" y="5020056"/>
            <a:ext cx="3831336" cy="740664"/>
          </a:xfrm>
          <a:prstGeom prst="rect">
            <a:avLst/>
          </a:prstGeom>
          <a:noFill/>
          <a:ln/>
        </p:spPr>
        <p:txBody>
          <a:bodyPr wrap="square" lIns="0" tIns="0" rIns="0" bIns="0" rtlCol="0" anchor="ctr"/>
          <a:lstStyle/>
          <a:p>
            <a:pPr marL="0" indent="0" algn="ctr">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 Explored pairs of variables like RAM vs price</a:t>
            </a:r>
            <a:endParaRPr lang="en-US" sz="1850" dirty="0"/>
          </a:p>
        </p:txBody>
      </p:sp>
      <p:sp>
        <p:nvSpPr>
          <p:cNvPr id="11" name="Text 5"/>
          <p:cNvSpPr/>
          <p:nvPr/>
        </p:nvSpPr>
        <p:spPr>
          <a:xfrm>
            <a:off x="9848088" y="4507992"/>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151A36"/>
                </a:solidFill>
                <a:latin typeface="思源宋体-SemiBold" pitchFamily="34" charset="0"/>
                <a:ea typeface="思源宋体-SemiBold" pitchFamily="34" charset="-122"/>
                <a:cs typeface="思源宋体-SemiBold" pitchFamily="34" charset="-120"/>
              </a:rPr>
              <a:t>Multivariate</a:t>
            </a:r>
            <a:endParaRPr lang="en-US" sz="2320" dirty="0"/>
          </a:p>
        </p:txBody>
      </p:sp>
      <p:sp>
        <p:nvSpPr>
          <p:cNvPr id="12" name="Text 6"/>
          <p:cNvSpPr/>
          <p:nvPr/>
        </p:nvSpPr>
        <p:spPr>
          <a:xfrm>
            <a:off x="9848088" y="5020056"/>
            <a:ext cx="3831336" cy="1106424"/>
          </a:xfrm>
          <a:prstGeom prst="rect">
            <a:avLst/>
          </a:prstGeom>
          <a:noFill/>
          <a:ln/>
        </p:spPr>
        <p:txBody>
          <a:bodyPr wrap="square" lIns="0" tIns="0" rIns="0" bIns="0" rtlCol="0" anchor="ctr"/>
          <a:lstStyle/>
          <a:p>
            <a:pPr marL="0" indent="0" algn="ctr">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 Analyzed multiple variables using catplots and correlation heatmaps</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4F58D-0B8E-C7FF-21C1-59F0930778B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1F7B30B-2A00-4659-0AFF-5343FF8EE4D1}"/>
              </a:ext>
            </a:extLst>
          </p:cNvPr>
          <p:cNvPicPr>
            <a:picLocks noChangeAspect="1"/>
          </p:cNvPicPr>
          <p:nvPr/>
        </p:nvPicPr>
        <p:blipFill>
          <a:blip r:embed="rId3"/>
          <a:stretch>
            <a:fillRect/>
          </a:stretch>
        </p:blipFill>
        <p:spPr>
          <a:xfrm>
            <a:off x="11151" y="40786"/>
            <a:ext cx="14630400" cy="8157172"/>
          </a:xfrm>
          <a:prstGeom prst="rect">
            <a:avLst/>
          </a:prstGeom>
        </p:spPr>
      </p:pic>
      <p:sp>
        <p:nvSpPr>
          <p:cNvPr id="4" name="Text 0">
            <a:extLst>
              <a:ext uri="{FF2B5EF4-FFF2-40B4-BE49-F238E27FC236}">
                <a16:creationId xmlns:a16="http://schemas.microsoft.com/office/drawing/2014/main" id="{0DEDB2C5-A9E1-6708-17B8-B7C9FFDA7CAE}"/>
              </a:ext>
            </a:extLst>
          </p:cNvPr>
          <p:cNvSpPr/>
          <p:nvPr/>
        </p:nvSpPr>
        <p:spPr>
          <a:xfrm>
            <a:off x="252741" y="79089"/>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3C4187"/>
                </a:solidFill>
                <a:latin typeface="思源宋体-SemiBold" pitchFamily="34" charset="0"/>
                <a:ea typeface="思源宋体-SemiBold" pitchFamily="34" charset="-122"/>
              </a:rPr>
              <a:t>UNIVARIENT ANALYSIS</a:t>
            </a:r>
            <a:endParaRPr lang="en-US" sz="4640" dirty="0"/>
          </a:p>
        </p:txBody>
      </p:sp>
      <p:sp>
        <p:nvSpPr>
          <p:cNvPr id="5" name="Text 1">
            <a:extLst>
              <a:ext uri="{FF2B5EF4-FFF2-40B4-BE49-F238E27FC236}">
                <a16:creationId xmlns:a16="http://schemas.microsoft.com/office/drawing/2014/main" id="{5E5C6E02-F668-4203-B99B-A4F0021524B8}"/>
              </a:ext>
            </a:extLst>
          </p:cNvPr>
          <p:cNvSpPr/>
          <p:nvPr/>
        </p:nvSpPr>
        <p:spPr>
          <a:xfrm>
            <a:off x="1224404" y="1416651"/>
            <a:ext cx="7507224" cy="1837944"/>
          </a:xfrm>
          <a:prstGeom prst="rect">
            <a:avLst/>
          </a:prstGeom>
          <a:noFill/>
          <a:ln/>
        </p:spPr>
        <p:txBody>
          <a:bodyPr wrap="square" lIns="0" tIns="0" rIns="0" bIns="0" rtlCol="0" anchor="ctr"/>
          <a:lstStyle/>
          <a:p>
            <a:pPr marL="342900" indent="-342900" algn="l">
              <a:lnSpc>
                <a:spcPts val="2880"/>
              </a:lnSpc>
              <a:buFont typeface="Arial" panose="020B0604020202020204" pitchFamily="34" charset="0"/>
              <a:buChar char="•"/>
            </a:pPr>
            <a:endParaRPr lang="en-US" sz="3200" dirty="0"/>
          </a:p>
        </p:txBody>
      </p:sp>
      <p:pic>
        <p:nvPicPr>
          <p:cNvPr id="8" name="Picture 7">
            <a:extLst>
              <a:ext uri="{FF2B5EF4-FFF2-40B4-BE49-F238E27FC236}">
                <a16:creationId xmlns:a16="http://schemas.microsoft.com/office/drawing/2014/main" id="{88ED9FED-EF3A-DE30-D2C4-0783DBCD1FA9}"/>
              </a:ext>
            </a:extLst>
          </p:cNvPr>
          <p:cNvPicPr>
            <a:picLocks noChangeAspect="1"/>
          </p:cNvPicPr>
          <p:nvPr/>
        </p:nvPicPr>
        <p:blipFill>
          <a:blip r:embed="rId4"/>
          <a:stretch>
            <a:fillRect/>
          </a:stretch>
        </p:blipFill>
        <p:spPr>
          <a:xfrm>
            <a:off x="546410" y="1332988"/>
            <a:ext cx="7147931" cy="6127177"/>
          </a:xfrm>
          <a:prstGeom prst="rect">
            <a:avLst/>
          </a:prstGeom>
        </p:spPr>
      </p:pic>
      <p:pic>
        <p:nvPicPr>
          <p:cNvPr id="10" name="Picture 9">
            <a:extLst>
              <a:ext uri="{FF2B5EF4-FFF2-40B4-BE49-F238E27FC236}">
                <a16:creationId xmlns:a16="http://schemas.microsoft.com/office/drawing/2014/main" id="{2FB29B93-098D-FCEC-C4A1-6E29CA93F32E}"/>
              </a:ext>
            </a:extLst>
          </p:cNvPr>
          <p:cNvPicPr>
            <a:picLocks noChangeAspect="1"/>
          </p:cNvPicPr>
          <p:nvPr/>
        </p:nvPicPr>
        <p:blipFill>
          <a:blip r:embed="rId5"/>
          <a:stretch>
            <a:fillRect/>
          </a:stretch>
        </p:blipFill>
        <p:spPr>
          <a:xfrm>
            <a:off x="7828211" y="234203"/>
            <a:ext cx="6367515" cy="3651163"/>
          </a:xfrm>
          <a:prstGeom prst="rect">
            <a:avLst/>
          </a:prstGeom>
        </p:spPr>
      </p:pic>
      <p:pic>
        <p:nvPicPr>
          <p:cNvPr id="12" name="Picture 11">
            <a:extLst>
              <a:ext uri="{FF2B5EF4-FFF2-40B4-BE49-F238E27FC236}">
                <a16:creationId xmlns:a16="http://schemas.microsoft.com/office/drawing/2014/main" id="{9AFEE2E9-DAC6-EACF-45E3-6D933F1B40F4}"/>
              </a:ext>
            </a:extLst>
          </p:cNvPr>
          <p:cNvPicPr>
            <a:picLocks noChangeAspect="1"/>
          </p:cNvPicPr>
          <p:nvPr/>
        </p:nvPicPr>
        <p:blipFill>
          <a:blip r:embed="rId6"/>
          <a:stretch>
            <a:fillRect/>
          </a:stretch>
        </p:blipFill>
        <p:spPr>
          <a:xfrm>
            <a:off x="7828212" y="3938440"/>
            <a:ext cx="6367514" cy="4056957"/>
          </a:xfrm>
          <a:prstGeom prst="rect">
            <a:avLst/>
          </a:prstGeom>
        </p:spPr>
      </p:pic>
    </p:spTree>
    <p:extLst>
      <p:ext uri="{BB962C8B-B14F-4D97-AF65-F5344CB8AC3E}">
        <p14:creationId xmlns:p14="http://schemas.microsoft.com/office/powerpoint/2010/main" val="1667566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A2742-9CE6-4342-7374-314578E7FCA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05BDD34-3356-E5CC-5E39-0A3645523C63}"/>
              </a:ext>
            </a:extLst>
          </p:cNvPr>
          <p:cNvPicPr>
            <a:picLocks noChangeAspect="1"/>
          </p:cNvPicPr>
          <p:nvPr/>
        </p:nvPicPr>
        <p:blipFill>
          <a:blip r:embed="rId3"/>
          <a:stretch>
            <a:fillRect/>
          </a:stretch>
        </p:blipFill>
        <p:spPr>
          <a:xfrm>
            <a:off x="0" y="-409836"/>
            <a:ext cx="14630400" cy="8639435"/>
          </a:xfrm>
          <a:prstGeom prst="rect">
            <a:avLst/>
          </a:prstGeom>
        </p:spPr>
      </p:pic>
      <p:sp>
        <p:nvSpPr>
          <p:cNvPr id="4" name="Text 0">
            <a:extLst>
              <a:ext uri="{FF2B5EF4-FFF2-40B4-BE49-F238E27FC236}">
                <a16:creationId xmlns:a16="http://schemas.microsoft.com/office/drawing/2014/main" id="{CF569B10-9534-1F6C-C921-73A68BC6AAE4}"/>
              </a:ext>
            </a:extLst>
          </p:cNvPr>
          <p:cNvSpPr/>
          <p:nvPr/>
        </p:nvSpPr>
        <p:spPr>
          <a:xfrm>
            <a:off x="207969" y="191244"/>
            <a:ext cx="8010144" cy="740664"/>
          </a:xfrm>
          <a:prstGeom prst="rect">
            <a:avLst/>
          </a:prstGeom>
          <a:noFill/>
          <a:ln/>
        </p:spPr>
        <p:txBody>
          <a:bodyPr wrap="none" lIns="0" tIns="0" rIns="0" bIns="0" rtlCol="0" anchor="ctr"/>
          <a:lstStyle/>
          <a:p>
            <a:pPr marL="0" indent="0" algn="l">
              <a:lnSpc>
                <a:spcPts val="5800"/>
              </a:lnSpc>
              <a:buNone/>
            </a:pPr>
            <a:r>
              <a:rPr lang="en-US" sz="4640" dirty="0">
                <a:solidFill>
                  <a:schemeClr val="accent1"/>
                </a:solidFill>
              </a:rPr>
              <a:t>BIVARIENT ANALYSIS</a:t>
            </a:r>
          </a:p>
        </p:txBody>
      </p:sp>
      <p:sp>
        <p:nvSpPr>
          <p:cNvPr id="5" name="Text 1">
            <a:extLst>
              <a:ext uri="{FF2B5EF4-FFF2-40B4-BE49-F238E27FC236}">
                <a16:creationId xmlns:a16="http://schemas.microsoft.com/office/drawing/2014/main" id="{6B2617D1-CA73-B119-7049-33399EECB358}"/>
              </a:ext>
            </a:extLst>
          </p:cNvPr>
          <p:cNvSpPr/>
          <p:nvPr/>
        </p:nvSpPr>
        <p:spPr>
          <a:xfrm>
            <a:off x="1224404" y="1416651"/>
            <a:ext cx="7507224" cy="1837944"/>
          </a:xfrm>
          <a:prstGeom prst="rect">
            <a:avLst/>
          </a:prstGeom>
          <a:noFill/>
          <a:ln/>
        </p:spPr>
        <p:txBody>
          <a:bodyPr wrap="square" lIns="0" tIns="0" rIns="0" bIns="0" rtlCol="0" anchor="ctr"/>
          <a:lstStyle/>
          <a:p>
            <a:pPr marL="342900" indent="-342900" algn="l">
              <a:lnSpc>
                <a:spcPts val="2880"/>
              </a:lnSpc>
              <a:buFont typeface="Arial" panose="020B0604020202020204" pitchFamily="34" charset="0"/>
              <a:buChar char="•"/>
            </a:pPr>
            <a:endParaRPr lang="en-US" sz="3200" dirty="0"/>
          </a:p>
        </p:txBody>
      </p:sp>
      <p:pic>
        <p:nvPicPr>
          <p:cNvPr id="8" name="Picture 7">
            <a:extLst>
              <a:ext uri="{FF2B5EF4-FFF2-40B4-BE49-F238E27FC236}">
                <a16:creationId xmlns:a16="http://schemas.microsoft.com/office/drawing/2014/main" id="{8630B4EB-9CE9-EF58-5E60-BA33839EBE2D}"/>
              </a:ext>
            </a:extLst>
          </p:cNvPr>
          <p:cNvPicPr>
            <a:picLocks noChangeAspect="1"/>
          </p:cNvPicPr>
          <p:nvPr/>
        </p:nvPicPr>
        <p:blipFill>
          <a:blip r:embed="rId4"/>
          <a:stretch>
            <a:fillRect/>
          </a:stretch>
        </p:blipFill>
        <p:spPr>
          <a:xfrm>
            <a:off x="144407" y="1308786"/>
            <a:ext cx="6335009" cy="6258798"/>
          </a:xfrm>
          <a:prstGeom prst="rect">
            <a:avLst/>
          </a:prstGeom>
        </p:spPr>
      </p:pic>
      <p:pic>
        <p:nvPicPr>
          <p:cNvPr id="10" name="Picture 9">
            <a:extLst>
              <a:ext uri="{FF2B5EF4-FFF2-40B4-BE49-F238E27FC236}">
                <a16:creationId xmlns:a16="http://schemas.microsoft.com/office/drawing/2014/main" id="{C1E54397-04BA-AB44-8783-4CED67FC380F}"/>
              </a:ext>
            </a:extLst>
          </p:cNvPr>
          <p:cNvPicPr>
            <a:picLocks noChangeAspect="1"/>
          </p:cNvPicPr>
          <p:nvPr/>
        </p:nvPicPr>
        <p:blipFill>
          <a:blip r:embed="rId5"/>
          <a:stretch>
            <a:fillRect/>
          </a:stretch>
        </p:blipFill>
        <p:spPr>
          <a:xfrm>
            <a:off x="6797227" y="1308785"/>
            <a:ext cx="7625203" cy="6258798"/>
          </a:xfrm>
          <a:prstGeom prst="rect">
            <a:avLst/>
          </a:prstGeom>
        </p:spPr>
      </p:pic>
    </p:spTree>
    <p:extLst>
      <p:ext uri="{BB962C8B-B14F-4D97-AF65-F5344CB8AC3E}">
        <p14:creationId xmlns:p14="http://schemas.microsoft.com/office/powerpoint/2010/main" val="3371449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DC281-9917-0755-3FC9-FF0DCA5AD15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5E0F548-38B8-4FE6-4531-07F220B4AD7C}"/>
              </a:ext>
            </a:extLst>
          </p:cNvPr>
          <p:cNvPicPr>
            <a:picLocks noChangeAspect="1"/>
          </p:cNvPicPr>
          <p:nvPr/>
        </p:nvPicPr>
        <p:blipFill>
          <a:blip r:embed="rId3"/>
          <a:stretch>
            <a:fillRect/>
          </a:stretch>
        </p:blipFill>
        <p:spPr>
          <a:xfrm>
            <a:off x="0" y="-409836"/>
            <a:ext cx="14630400" cy="8639435"/>
          </a:xfrm>
          <a:prstGeom prst="rect">
            <a:avLst/>
          </a:prstGeom>
        </p:spPr>
      </p:pic>
      <p:sp>
        <p:nvSpPr>
          <p:cNvPr id="4" name="Text 0">
            <a:extLst>
              <a:ext uri="{FF2B5EF4-FFF2-40B4-BE49-F238E27FC236}">
                <a16:creationId xmlns:a16="http://schemas.microsoft.com/office/drawing/2014/main" id="{D73925D4-BA35-B8A6-9318-DC33163C8771}"/>
              </a:ext>
            </a:extLst>
          </p:cNvPr>
          <p:cNvSpPr/>
          <p:nvPr/>
        </p:nvSpPr>
        <p:spPr>
          <a:xfrm>
            <a:off x="207969" y="191244"/>
            <a:ext cx="8010144" cy="740664"/>
          </a:xfrm>
          <a:prstGeom prst="rect">
            <a:avLst/>
          </a:prstGeom>
          <a:noFill/>
          <a:ln/>
        </p:spPr>
        <p:txBody>
          <a:bodyPr wrap="none" lIns="0" tIns="0" rIns="0" bIns="0" rtlCol="0" anchor="ctr"/>
          <a:lstStyle/>
          <a:p>
            <a:pPr marL="0" indent="0" algn="l">
              <a:lnSpc>
                <a:spcPts val="5800"/>
              </a:lnSpc>
              <a:buNone/>
            </a:pPr>
            <a:r>
              <a:rPr lang="en-US" sz="4640" dirty="0">
                <a:solidFill>
                  <a:schemeClr val="accent1"/>
                </a:solidFill>
              </a:rPr>
              <a:t>BIVARIENT ANALYSIS</a:t>
            </a:r>
          </a:p>
        </p:txBody>
      </p:sp>
      <p:sp>
        <p:nvSpPr>
          <p:cNvPr id="5" name="Text 1">
            <a:extLst>
              <a:ext uri="{FF2B5EF4-FFF2-40B4-BE49-F238E27FC236}">
                <a16:creationId xmlns:a16="http://schemas.microsoft.com/office/drawing/2014/main" id="{49510B37-0044-6247-40BC-C835A72F67D8}"/>
              </a:ext>
            </a:extLst>
          </p:cNvPr>
          <p:cNvSpPr/>
          <p:nvPr/>
        </p:nvSpPr>
        <p:spPr>
          <a:xfrm>
            <a:off x="1224404" y="1416651"/>
            <a:ext cx="7507224" cy="1837944"/>
          </a:xfrm>
          <a:prstGeom prst="rect">
            <a:avLst/>
          </a:prstGeom>
          <a:noFill/>
          <a:ln/>
        </p:spPr>
        <p:txBody>
          <a:bodyPr wrap="square" lIns="0" tIns="0" rIns="0" bIns="0" rtlCol="0" anchor="ctr"/>
          <a:lstStyle/>
          <a:p>
            <a:pPr marL="342900" indent="-342900" algn="l">
              <a:lnSpc>
                <a:spcPts val="2880"/>
              </a:lnSpc>
              <a:buFont typeface="Arial" panose="020B0604020202020204" pitchFamily="34" charset="0"/>
              <a:buChar char="•"/>
            </a:pPr>
            <a:endParaRPr lang="en-US" sz="3200" dirty="0"/>
          </a:p>
        </p:txBody>
      </p:sp>
      <p:pic>
        <p:nvPicPr>
          <p:cNvPr id="8" name="Picture 7">
            <a:extLst>
              <a:ext uri="{FF2B5EF4-FFF2-40B4-BE49-F238E27FC236}">
                <a16:creationId xmlns:a16="http://schemas.microsoft.com/office/drawing/2014/main" id="{605308E3-2A4B-8022-6862-BF0890FD6EEB}"/>
              </a:ext>
            </a:extLst>
          </p:cNvPr>
          <p:cNvPicPr>
            <a:picLocks noChangeAspect="1"/>
          </p:cNvPicPr>
          <p:nvPr/>
        </p:nvPicPr>
        <p:blipFill>
          <a:blip r:embed="rId4"/>
          <a:stretch>
            <a:fillRect/>
          </a:stretch>
        </p:blipFill>
        <p:spPr>
          <a:xfrm>
            <a:off x="144407" y="1308786"/>
            <a:ext cx="6335009" cy="6258798"/>
          </a:xfrm>
          <a:prstGeom prst="rect">
            <a:avLst/>
          </a:prstGeom>
        </p:spPr>
      </p:pic>
      <p:pic>
        <p:nvPicPr>
          <p:cNvPr id="10" name="Picture 9">
            <a:extLst>
              <a:ext uri="{FF2B5EF4-FFF2-40B4-BE49-F238E27FC236}">
                <a16:creationId xmlns:a16="http://schemas.microsoft.com/office/drawing/2014/main" id="{EF0C7FE0-8A75-CEEF-7C95-ECB731597ACC}"/>
              </a:ext>
            </a:extLst>
          </p:cNvPr>
          <p:cNvPicPr>
            <a:picLocks noChangeAspect="1"/>
          </p:cNvPicPr>
          <p:nvPr/>
        </p:nvPicPr>
        <p:blipFill>
          <a:blip r:embed="rId5"/>
          <a:stretch>
            <a:fillRect/>
          </a:stretch>
        </p:blipFill>
        <p:spPr>
          <a:xfrm>
            <a:off x="6797227" y="1308785"/>
            <a:ext cx="7625203" cy="6258798"/>
          </a:xfrm>
          <a:prstGeom prst="rect">
            <a:avLst/>
          </a:prstGeom>
        </p:spPr>
      </p:pic>
    </p:spTree>
    <p:extLst>
      <p:ext uri="{BB962C8B-B14F-4D97-AF65-F5344CB8AC3E}">
        <p14:creationId xmlns:p14="http://schemas.microsoft.com/office/powerpoint/2010/main" val="369255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84519-E2A7-3EA4-0BDB-EF8F02872BD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E11B996-3993-8125-F649-9A24778F4357}"/>
              </a:ext>
            </a:extLst>
          </p:cNvPr>
          <p:cNvPicPr>
            <a:picLocks noChangeAspect="1"/>
          </p:cNvPicPr>
          <p:nvPr/>
        </p:nvPicPr>
        <p:blipFill>
          <a:blip r:embed="rId3"/>
          <a:stretch>
            <a:fillRect/>
          </a:stretch>
        </p:blipFill>
        <p:spPr>
          <a:xfrm>
            <a:off x="0" y="-409836"/>
            <a:ext cx="14630400" cy="8639435"/>
          </a:xfrm>
          <a:prstGeom prst="rect">
            <a:avLst/>
          </a:prstGeom>
        </p:spPr>
      </p:pic>
      <p:sp>
        <p:nvSpPr>
          <p:cNvPr id="4" name="Text 0">
            <a:extLst>
              <a:ext uri="{FF2B5EF4-FFF2-40B4-BE49-F238E27FC236}">
                <a16:creationId xmlns:a16="http://schemas.microsoft.com/office/drawing/2014/main" id="{3048C0CA-0D5D-6289-53AE-B41FC8649E11}"/>
              </a:ext>
            </a:extLst>
          </p:cNvPr>
          <p:cNvSpPr/>
          <p:nvPr/>
        </p:nvSpPr>
        <p:spPr>
          <a:xfrm>
            <a:off x="207969" y="191244"/>
            <a:ext cx="8010144" cy="740664"/>
          </a:xfrm>
          <a:prstGeom prst="rect">
            <a:avLst/>
          </a:prstGeom>
          <a:noFill/>
          <a:ln/>
        </p:spPr>
        <p:txBody>
          <a:bodyPr wrap="none" lIns="0" tIns="0" rIns="0" bIns="0" rtlCol="0" anchor="ctr"/>
          <a:lstStyle/>
          <a:p>
            <a:pPr marL="0" indent="0" algn="l">
              <a:lnSpc>
                <a:spcPts val="5800"/>
              </a:lnSpc>
              <a:buNone/>
            </a:pPr>
            <a:r>
              <a:rPr lang="en-US" sz="4640" dirty="0">
                <a:solidFill>
                  <a:schemeClr val="accent1"/>
                </a:solidFill>
              </a:rPr>
              <a:t>MULTIVARIENT ANALYSIS</a:t>
            </a:r>
          </a:p>
        </p:txBody>
      </p:sp>
      <p:sp>
        <p:nvSpPr>
          <p:cNvPr id="5" name="Text 1">
            <a:extLst>
              <a:ext uri="{FF2B5EF4-FFF2-40B4-BE49-F238E27FC236}">
                <a16:creationId xmlns:a16="http://schemas.microsoft.com/office/drawing/2014/main" id="{9DF64A8E-5528-3FD5-692F-404AD129A627}"/>
              </a:ext>
            </a:extLst>
          </p:cNvPr>
          <p:cNvSpPr/>
          <p:nvPr/>
        </p:nvSpPr>
        <p:spPr>
          <a:xfrm>
            <a:off x="1224404" y="1416651"/>
            <a:ext cx="7507224" cy="1837944"/>
          </a:xfrm>
          <a:prstGeom prst="rect">
            <a:avLst/>
          </a:prstGeom>
          <a:noFill/>
          <a:ln/>
        </p:spPr>
        <p:txBody>
          <a:bodyPr wrap="square" lIns="0" tIns="0" rIns="0" bIns="0" rtlCol="0" anchor="ctr"/>
          <a:lstStyle/>
          <a:p>
            <a:pPr marL="342900" indent="-342900" algn="l">
              <a:lnSpc>
                <a:spcPts val="2880"/>
              </a:lnSpc>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82C52C6F-1500-BA54-3BEA-7FFA888DBC7F}"/>
              </a:ext>
            </a:extLst>
          </p:cNvPr>
          <p:cNvPicPr>
            <a:picLocks noChangeAspect="1"/>
          </p:cNvPicPr>
          <p:nvPr/>
        </p:nvPicPr>
        <p:blipFill>
          <a:blip r:embed="rId4"/>
          <a:stretch>
            <a:fillRect/>
          </a:stretch>
        </p:blipFill>
        <p:spPr>
          <a:xfrm>
            <a:off x="207969" y="1276957"/>
            <a:ext cx="6962265" cy="6277851"/>
          </a:xfrm>
          <a:prstGeom prst="rect">
            <a:avLst/>
          </a:prstGeom>
        </p:spPr>
      </p:pic>
      <p:pic>
        <p:nvPicPr>
          <p:cNvPr id="9" name="Picture 8">
            <a:extLst>
              <a:ext uri="{FF2B5EF4-FFF2-40B4-BE49-F238E27FC236}">
                <a16:creationId xmlns:a16="http://schemas.microsoft.com/office/drawing/2014/main" id="{26B79A09-039B-29FC-3313-30AD26563154}"/>
              </a:ext>
            </a:extLst>
          </p:cNvPr>
          <p:cNvPicPr>
            <a:picLocks noChangeAspect="1"/>
          </p:cNvPicPr>
          <p:nvPr/>
        </p:nvPicPr>
        <p:blipFill>
          <a:blip r:embed="rId5"/>
          <a:stretch>
            <a:fillRect/>
          </a:stretch>
        </p:blipFill>
        <p:spPr>
          <a:xfrm>
            <a:off x="7251987" y="624468"/>
            <a:ext cx="6631281" cy="6930340"/>
          </a:xfrm>
          <a:prstGeom prst="rect">
            <a:avLst/>
          </a:prstGeom>
        </p:spPr>
      </p:pic>
    </p:spTree>
    <p:extLst>
      <p:ext uri="{BB962C8B-B14F-4D97-AF65-F5344CB8AC3E}">
        <p14:creationId xmlns:p14="http://schemas.microsoft.com/office/powerpoint/2010/main" val="1278287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1FEDC-57F2-2ABB-20F3-E0DA132D930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9ABE0A2-8ADC-9B7E-54A8-1173A593CA3A}"/>
              </a:ext>
            </a:extLst>
          </p:cNvPr>
          <p:cNvPicPr>
            <a:picLocks noChangeAspect="1"/>
          </p:cNvPicPr>
          <p:nvPr/>
        </p:nvPicPr>
        <p:blipFill>
          <a:blip r:embed="rId3"/>
          <a:stretch>
            <a:fillRect/>
          </a:stretch>
        </p:blipFill>
        <p:spPr>
          <a:xfrm>
            <a:off x="0" y="-409836"/>
            <a:ext cx="14630400" cy="8639435"/>
          </a:xfrm>
          <a:prstGeom prst="rect">
            <a:avLst/>
          </a:prstGeom>
        </p:spPr>
      </p:pic>
      <p:sp>
        <p:nvSpPr>
          <p:cNvPr id="4" name="Text 0">
            <a:extLst>
              <a:ext uri="{FF2B5EF4-FFF2-40B4-BE49-F238E27FC236}">
                <a16:creationId xmlns:a16="http://schemas.microsoft.com/office/drawing/2014/main" id="{6EDE44F2-3070-B453-A065-3AAA9DC80F80}"/>
              </a:ext>
            </a:extLst>
          </p:cNvPr>
          <p:cNvSpPr/>
          <p:nvPr/>
        </p:nvSpPr>
        <p:spPr>
          <a:xfrm>
            <a:off x="207969" y="191244"/>
            <a:ext cx="8010144" cy="740664"/>
          </a:xfrm>
          <a:prstGeom prst="rect">
            <a:avLst/>
          </a:prstGeom>
          <a:noFill/>
          <a:ln/>
        </p:spPr>
        <p:txBody>
          <a:bodyPr wrap="none" lIns="0" tIns="0" rIns="0" bIns="0" rtlCol="0" anchor="ctr"/>
          <a:lstStyle/>
          <a:p>
            <a:pPr marL="0" indent="0" algn="l">
              <a:lnSpc>
                <a:spcPts val="5800"/>
              </a:lnSpc>
              <a:buNone/>
            </a:pPr>
            <a:r>
              <a:rPr lang="en-US" sz="4640" dirty="0">
                <a:solidFill>
                  <a:schemeClr val="accent1"/>
                </a:solidFill>
              </a:rPr>
              <a:t>INSIGHTS AND RECOMMENDATION</a:t>
            </a:r>
          </a:p>
        </p:txBody>
      </p:sp>
      <p:sp>
        <p:nvSpPr>
          <p:cNvPr id="5" name="Text 1">
            <a:extLst>
              <a:ext uri="{FF2B5EF4-FFF2-40B4-BE49-F238E27FC236}">
                <a16:creationId xmlns:a16="http://schemas.microsoft.com/office/drawing/2014/main" id="{BF24A8AF-6821-3034-2824-EDDCCE758FD8}"/>
              </a:ext>
            </a:extLst>
          </p:cNvPr>
          <p:cNvSpPr/>
          <p:nvPr/>
        </p:nvSpPr>
        <p:spPr>
          <a:xfrm>
            <a:off x="1224404" y="1416651"/>
            <a:ext cx="7507224" cy="1837944"/>
          </a:xfrm>
          <a:prstGeom prst="rect">
            <a:avLst/>
          </a:prstGeom>
          <a:noFill/>
          <a:ln/>
        </p:spPr>
        <p:txBody>
          <a:bodyPr wrap="square" lIns="0" tIns="0" rIns="0" bIns="0" rtlCol="0" anchor="ctr"/>
          <a:lstStyle/>
          <a:p>
            <a:pPr marL="342900" indent="-342900" algn="l">
              <a:lnSpc>
                <a:spcPts val="2880"/>
              </a:lnSpc>
              <a:buFont typeface="Arial" panose="020B0604020202020204" pitchFamily="34" charset="0"/>
              <a:buChar char="•"/>
            </a:pPr>
            <a:endParaRPr lang="en-US" sz="3200" dirty="0"/>
          </a:p>
        </p:txBody>
      </p:sp>
      <p:sp>
        <p:nvSpPr>
          <p:cNvPr id="7" name="TextBox 6">
            <a:extLst>
              <a:ext uri="{FF2B5EF4-FFF2-40B4-BE49-F238E27FC236}">
                <a16:creationId xmlns:a16="http://schemas.microsoft.com/office/drawing/2014/main" id="{402B6D27-5649-3B66-B693-0DBCE9DF2B30}"/>
              </a:ext>
            </a:extLst>
          </p:cNvPr>
          <p:cNvSpPr txBox="1"/>
          <p:nvPr/>
        </p:nvSpPr>
        <p:spPr>
          <a:xfrm>
            <a:off x="791736" y="1154023"/>
            <a:ext cx="11842595" cy="2800767"/>
          </a:xfrm>
          <a:prstGeom prst="rect">
            <a:avLst/>
          </a:prstGeom>
          <a:noFill/>
        </p:spPr>
        <p:txBody>
          <a:bodyPr wrap="square">
            <a:spAutoFit/>
          </a:bodyPr>
          <a:lstStyle/>
          <a:p>
            <a:pPr lvl="0"/>
            <a:endParaRPr lang="en-IN" sz="28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endParaRPr lang="en-IN" sz="2600" b="1" dirty="0">
              <a:effectLst/>
              <a:latin typeface="Times New Roman" panose="02020603050405020304" pitchFamily="18" charset="0"/>
              <a:ea typeface="Times New Roman" panose="02020603050405020304" pitchFamily="18" charset="0"/>
            </a:endParaRPr>
          </a:p>
          <a:p>
            <a:pPr lvl="0"/>
            <a:r>
              <a:rPr lang="en-IN" sz="2600" b="1" dirty="0">
                <a:latin typeface="Times New Roman" panose="02020603050405020304" pitchFamily="18" charset="0"/>
                <a:ea typeface="Times New Roman" panose="02020603050405020304" pitchFamily="18" charset="0"/>
              </a:rPr>
              <a:t>   </a:t>
            </a:r>
            <a:r>
              <a:rPr lang="en-IN" sz="2600" dirty="0">
                <a:latin typeface="Times New Roman" panose="02020603050405020304" pitchFamily="18" charset="0"/>
                <a:ea typeface="Times New Roman" panose="02020603050405020304" pitchFamily="18" charset="0"/>
              </a:rPr>
              <a:t>1.</a:t>
            </a:r>
            <a:r>
              <a:rPr lang="en-IN" sz="2600" b="1" dirty="0">
                <a:latin typeface="Times New Roman" panose="02020603050405020304" pitchFamily="18" charset="0"/>
                <a:ea typeface="Times New Roman" panose="02020603050405020304" pitchFamily="18" charset="0"/>
              </a:rPr>
              <a:t> </a:t>
            </a:r>
            <a:r>
              <a:rPr lang="en-IN" sz="2600" b="1" dirty="0">
                <a:effectLst/>
                <a:latin typeface="Times New Roman" panose="02020603050405020304" pitchFamily="18" charset="0"/>
                <a:ea typeface="Times New Roman" panose="02020603050405020304" pitchFamily="18" charset="0"/>
              </a:rPr>
              <a:t>Price</a:t>
            </a:r>
            <a:r>
              <a:rPr lang="en-IN" sz="2600" dirty="0">
                <a:effectLst/>
                <a:latin typeface="Times New Roman" panose="02020603050405020304" pitchFamily="18" charset="0"/>
                <a:ea typeface="Times New Roman" panose="02020603050405020304" pitchFamily="18" charset="0"/>
              </a:rPr>
              <a:t>: Most laptops are mid-range; high-end models are fewer and brand-driven.</a:t>
            </a:r>
          </a:p>
          <a:p>
            <a:pPr lvl="0"/>
            <a:r>
              <a:rPr lang="en-IN" sz="2600" b="1" dirty="0">
                <a:effectLst/>
                <a:latin typeface="Times New Roman" panose="02020603050405020304" pitchFamily="18" charset="0"/>
                <a:ea typeface="Times New Roman" panose="02020603050405020304" pitchFamily="18" charset="0"/>
              </a:rPr>
              <a:t>   </a:t>
            </a:r>
            <a:r>
              <a:rPr lang="en-IN" sz="2600" dirty="0">
                <a:effectLst/>
                <a:latin typeface="Times New Roman" panose="02020603050405020304" pitchFamily="18" charset="0"/>
                <a:ea typeface="Times New Roman" panose="02020603050405020304" pitchFamily="18" charset="0"/>
              </a:rPr>
              <a:t>2.</a:t>
            </a:r>
            <a:r>
              <a:rPr lang="en-IN" sz="2600" b="1" dirty="0">
                <a:effectLst/>
                <a:latin typeface="Times New Roman" panose="02020603050405020304" pitchFamily="18" charset="0"/>
                <a:ea typeface="Times New Roman" panose="02020603050405020304" pitchFamily="18" charset="0"/>
              </a:rPr>
              <a:t>Type</a:t>
            </a:r>
            <a:r>
              <a:rPr lang="en-IN" sz="2600" dirty="0">
                <a:effectLst/>
                <a:latin typeface="Times New Roman" panose="02020603050405020304" pitchFamily="18" charset="0"/>
                <a:ea typeface="Times New Roman" panose="02020603050405020304" pitchFamily="18" charset="0"/>
              </a:rPr>
              <a:t>: Gaming laptops are costliest; Notebooks and Ultrabook's are more common and affordable.</a:t>
            </a:r>
          </a:p>
          <a:p>
            <a:r>
              <a:rPr lang="en-IN" sz="2600" b="1" dirty="0"/>
              <a:t>   </a:t>
            </a:r>
            <a:r>
              <a:rPr lang="en-IN" sz="2600" dirty="0"/>
              <a:t>3.</a:t>
            </a:r>
            <a:r>
              <a:rPr lang="en-IN" sz="2600" b="1" dirty="0"/>
              <a:t>Brand Impact</a:t>
            </a:r>
            <a:r>
              <a:rPr lang="en-IN" sz="2600" dirty="0"/>
              <a:t>: Premium brands (e.g., Apple, MSI) charge more for similar specs.</a:t>
            </a:r>
          </a:p>
          <a:p>
            <a:pPr marL="342900" lvl="0" indent="-342900">
              <a:buFont typeface="+mj-lt"/>
              <a:buAutoNum type="arabicPeriod"/>
            </a:pPr>
            <a:endParaRPr lang="en-IN" sz="1800" dirty="0">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E5AD090C-3787-CB89-72E1-1F438E1BE30D}"/>
              </a:ext>
            </a:extLst>
          </p:cNvPr>
          <p:cNvSpPr txBox="1"/>
          <p:nvPr/>
        </p:nvSpPr>
        <p:spPr>
          <a:xfrm>
            <a:off x="780585" y="4226810"/>
            <a:ext cx="7432288" cy="707886"/>
          </a:xfrm>
          <a:prstGeom prst="rect">
            <a:avLst/>
          </a:prstGeom>
          <a:noFill/>
        </p:spPr>
        <p:txBody>
          <a:bodyPr wrap="square">
            <a:spAutoFit/>
          </a:bodyPr>
          <a:lstStyle/>
          <a:p>
            <a:r>
              <a:rPr lang="en-US" sz="4000" dirty="0">
                <a:solidFill>
                  <a:schemeClr val="accent1"/>
                </a:solidFill>
              </a:rPr>
              <a:t>RECOMMENDATION</a:t>
            </a:r>
            <a:endParaRPr lang="en-IN" sz="4000" dirty="0"/>
          </a:p>
        </p:txBody>
      </p:sp>
      <p:sp>
        <p:nvSpPr>
          <p:cNvPr id="12" name="TextBox 11">
            <a:extLst>
              <a:ext uri="{FF2B5EF4-FFF2-40B4-BE49-F238E27FC236}">
                <a16:creationId xmlns:a16="http://schemas.microsoft.com/office/drawing/2014/main" id="{D2750132-A115-2DD3-2CD0-3D43F8FCD09A}"/>
              </a:ext>
            </a:extLst>
          </p:cNvPr>
          <p:cNvSpPr txBox="1"/>
          <p:nvPr/>
        </p:nvSpPr>
        <p:spPr>
          <a:xfrm>
            <a:off x="1224404" y="5100539"/>
            <a:ext cx="7432288" cy="2803140"/>
          </a:xfrm>
          <a:prstGeom prst="rect">
            <a:avLst/>
          </a:prstGeom>
          <a:noFill/>
        </p:spPr>
        <p:txBody>
          <a:bodyPr wrap="square">
            <a:spAutoFit/>
          </a:bodyPr>
          <a:lstStyle/>
          <a:p>
            <a:pPr lvl="0">
              <a:lnSpc>
                <a:spcPct val="150000"/>
              </a:lnSpc>
              <a:buSzPts val="1000"/>
              <a:tabLst>
                <a:tab pos="457200" algn="l"/>
              </a:tabLst>
            </a:pPr>
            <a:r>
              <a:rPr lang="en-IN" sz="2400" kern="0">
                <a:effectLst/>
                <a:latin typeface="Times New Roman" panose="02020603050405020304" pitchFamily="18" charset="0"/>
                <a:ea typeface="Times New Roman" panose="02020603050405020304" pitchFamily="18" charset="0"/>
                <a:cs typeface="Latha" panose="020B0604020202020204" pitchFamily="34" charset="0"/>
              </a:rPr>
              <a:t>1. Offer </a:t>
            </a:r>
            <a:r>
              <a:rPr lang="en-IN" sz="2400" b="1" kern="0">
                <a:effectLst/>
                <a:latin typeface="Times New Roman" panose="02020603050405020304" pitchFamily="18" charset="0"/>
                <a:ea typeface="Times New Roman" panose="02020603050405020304" pitchFamily="18" charset="0"/>
                <a:cs typeface="Latha" panose="020B0604020202020204" pitchFamily="34" charset="0"/>
              </a:rPr>
              <a:t>complementary items</a:t>
            </a:r>
            <a:r>
              <a:rPr lang="en-IN" sz="2400" kern="0">
                <a:effectLst/>
                <a:latin typeface="Times New Roman" panose="02020603050405020304" pitchFamily="18" charset="0"/>
                <a:ea typeface="Times New Roman" panose="02020603050405020304" pitchFamily="18" charset="0"/>
                <a:cs typeface="Latha" panose="020B0604020202020204" pitchFamily="34" charset="0"/>
              </a:rPr>
              <a:t> like:</a:t>
            </a:r>
            <a:endParaRPr lang="en-IN" sz="2400" kern="100">
              <a:effectLst/>
              <a:latin typeface="Calibri" panose="020F0502020204030204" pitchFamily="34" charset="0"/>
              <a:ea typeface="Calibri" panose="020F0502020204030204" pitchFamily="34" charset="0"/>
              <a:cs typeface="Latha" panose="020B0604020202020204" pitchFamily="34" charset="0"/>
            </a:endParaRPr>
          </a:p>
          <a:p>
            <a:pPr marL="1143000" lvl="2" indent="-228600">
              <a:lnSpc>
                <a:spcPct val="150000"/>
              </a:lnSpc>
              <a:buSzPts val="1000"/>
              <a:buFont typeface="Wingdings" panose="05000000000000000000" pitchFamily="2" charset="2"/>
              <a:buChar char=""/>
              <a:tabLst>
                <a:tab pos="1371600" algn="l"/>
              </a:tabLst>
            </a:pPr>
            <a:r>
              <a:rPr lang="en-IN" sz="2400" kern="0">
                <a:effectLst/>
                <a:latin typeface="Times New Roman" panose="02020603050405020304" pitchFamily="18" charset="0"/>
                <a:ea typeface="Times New Roman" panose="02020603050405020304" pitchFamily="18" charset="0"/>
                <a:cs typeface="Latha" panose="020B0604020202020204" pitchFamily="34" charset="0"/>
              </a:rPr>
              <a:t>Free </a:t>
            </a:r>
            <a:r>
              <a:rPr lang="en-IN" sz="2400" b="1" kern="0">
                <a:effectLst/>
                <a:latin typeface="Times New Roman" panose="02020603050405020304" pitchFamily="18" charset="0"/>
                <a:ea typeface="Times New Roman" panose="02020603050405020304" pitchFamily="18" charset="0"/>
                <a:cs typeface="Latha" panose="020B0604020202020204" pitchFamily="34" charset="0"/>
              </a:rPr>
              <a:t>keyboard and mouse</a:t>
            </a:r>
            <a:endParaRPr lang="en-IN" sz="2400" kern="100">
              <a:effectLst/>
              <a:latin typeface="Calibri" panose="020F0502020204030204" pitchFamily="34" charset="0"/>
              <a:ea typeface="Calibri" panose="020F0502020204030204" pitchFamily="34" charset="0"/>
              <a:cs typeface="Latha" panose="020B0604020202020204" pitchFamily="34" charset="0"/>
            </a:endParaRPr>
          </a:p>
          <a:p>
            <a:pPr marL="1143000" lvl="2" indent="-228600">
              <a:lnSpc>
                <a:spcPct val="150000"/>
              </a:lnSpc>
              <a:buSzPts val="1000"/>
              <a:buFont typeface="Wingdings" panose="05000000000000000000" pitchFamily="2" charset="2"/>
              <a:buChar char=""/>
              <a:tabLst>
                <a:tab pos="1371600" algn="l"/>
              </a:tabLst>
            </a:pPr>
            <a:r>
              <a:rPr lang="en-IN" sz="2400" kern="0">
                <a:effectLst/>
                <a:latin typeface="Times New Roman" panose="02020603050405020304" pitchFamily="18" charset="0"/>
                <a:ea typeface="Times New Roman" panose="02020603050405020304" pitchFamily="18" charset="0"/>
                <a:cs typeface="Latha" panose="020B0604020202020204" pitchFamily="34" charset="0"/>
              </a:rPr>
              <a:t>Optional upgrade to </a:t>
            </a:r>
            <a:r>
              <a:rPr lang="en-IN" sz="2400" b="1" kern="0">
                <a:effectLst/>
                <a:latin typeface="Times New Roman" panose="02020603050405020304" pitchFamily="18" charset="0"/>
                <a:ea typeface="Times New Roman" panose="02020603050405020304" pitchFamily="18" charset="0"/>
                <a:cs typeface="Latha" panose="020B0604020202020204" pitchFamily="34" charset="0"/>
              </a:rPr>
              <a:t>SSD storage</a:t>
            </a:r>
            <a:endParaRPr lang="en-IN" sz="2400" kern="100">
              <a:effectLst/>
              <a:latin typeface="Calibri" panose="020F0502020204030204" pitchFamily="34" charset="0"/>
              <a:ea typeface="Calibri" panose="020F0502020204030204" pitchFamily="34" charset="0"/>
              <a:cs typeface="Latha" panose="020B0604020202020204" pitchFamily="34" charset="0"/>
            </a:endParaRPr>
          </a:p>
          <a:p>
            <a:pPr lvl="0">
              <a:lnSpc>
                <a:spcPct val="150000"/>
              </a:lnSpc>
              <a:spcAft>
                <a:spcPts val="1000"/>
              </a:spcAft>
              <a:buSzPts val="1000"/>
              <a:tabLst>
                <a:tab pos="457200" algn="l"/>
              </a:tabLst>
            </a:pPr>
            <a:r>
              <a:rPr lang="en-IN" sz="2400" kern="0">
                <a:effectLst/>
                <a:latin typeface="Times New Roman" panose="02020603050405020304" pitchFamily="18" charset="0"/>
                <a:ea typeface="Times New Roman" panose="02020603050405020304" pitchFamily="18" charset="0"/>
                <a:cs typeface="Latha" panose="020B0604020202020204" pitchFamily="34" charset="0"/>
              </a:rPr>
              <a:t>2. These extras </a:t>
            </a:r>
            <a:r>
              <a:rPr lang="en-IN" sz="2400" b="1" kern="0">
                <a:effectLst/>
                <a:latin typeface="Times New Roman" panose="02020603050405020304" pitchFamily="18" charset="0"/>
                <a:ea typeface="Times New Roman" panose="02020603050405020304" pitchFamily="18" charset="0"/>
                <a:cs typeface="Latha" panose="020B0604020202020204" pitchFamily="34" charset="0"/>
              </a:rPr>
              <a:t>increase perceived value</a:t>
            </a:r>
            <a:r>
              <a:rPr lang="en-IN" sz="2400" kern="0">
                <a:effectLst/>
                <a:latin typeface="Times New Roman" panose="02020603050405020304" pitchFamily="18" charset="0"/>
                <a:ea typeface="Times New Roman" panose="02020603050405020304" pitchFamily="18" charset="0"/>
                <a:cs typeface="Latha" panose="020B0604020202020204" pitchFamily="34" charset="0"/>
              </a:rPr>
              <a:t>, encouraging more purchases without raising the laptop price.</a:t>
            </a:r>
            <a:endParaRPr lang="en-IN" sz="2400" kern="100" dirty="0">
              <a:effectLst/>
              <a:latin typeface="Calibri" panose="020F0502020204030204" pitchFamily="34" charset="0"/>
              <a:ea typeface="Calibri" panose="020F0502020204030204" pitchFamily="34" charset="0"/>
              <a:cs typeface="Latha" panose="020B0604020202020204" pitchFamily="34" charset="0"/>
            </a:endParaRPr>
          </a:p>
        </p:txBody>
      </p:sp>
      <p:sp>
        <p:nvSpPr>
          <p:cNvPr id="14" name="TextBox 13">
            <a:extLst>
              <a:ext uri="{FF2B5EF4-FFF2-40B4-BE49-F238E27FC236}">
                <a16:creationId xmlns:a16="http://schemas.microsoft.com/office/drawing/2014/main" id="{59608D89-6123-AECD-B1FF-1E807DC4D9E2}"/>
              </a:ext>
            </a:extLst>
          </p:cNvPr>
          <p:cNvSpPr txBox="1"/>
          <p:nvPr/>
        </p:nvSpPr>
        <p:spPr>
          <a:xfrm>
            <a:off x="780585" y="1154023"/>
            <a:ext cx="7432288" cy="707886"/>
          </a:xfrm>
          <a:prstGeom prst="rect">
            <a:avLst/>
          </a:prstGeom>
          <a:noFill/>
        </p:spPr>
        <p:txBody>
          <a:bodyPr wrap="square">
            <a:spAutoFit/>
          </a:bodyPr>
          <a:lstStyle/>
          <a:p>
            <a:r>
              <a:rPr lang="en-US" sz="4000" dirty="0">
                <a:solidFill>
                  <a:schemeClr val="accent1"/>
                </a:solidFill>
              </a:rPr>
              <a:t>INSIGHTS</a:t>
            </a:r>
            <a:endParaRPr lang="en-IN" sz="4000" dirty="0"/>
          </a:p>
        </p:txBody>
      </p:sp>
    </p:spTree>
    <p:extLst>
      <p:ext uri="{BB962C8B-B14F-4D97-AF65-F5344CB8AC3E}">
        <p14:creationId xmlns:p14="http://schemas.microsoft.com/office/powerpoint/2010/main" val="150073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3044952"/>
          </a:xfrm>
          <a:prstGeom prst="rect">
            <a:avLst/>
          </a:prstGeom>
        </p:spPr>
      </p:pic>
      <p:sp>
        <p:nvSpPr>
          <p:cNvPr id="4" name="Text 0"/>
          <p:cNvSpPr/>
          <p:nvPr/>
        </p:nvSpPr>
        <p:spPr>
          <a:xfrm>
            <a:off x="832104" y="345643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3C4187"/>
                </a:solidFill>
                <a:latin typeface="思源宋体-SemiBold" pitchFamily="34" charset="0"/>
                <a:ea typeface="思源宋体-SemiBold" pitchFamily="34" charset="-122"/>
                <a:cs typeface="思源宋体-SemiBold" pitchFamily="34" charset="-120"/>
              </a:rPr>
              <a:t>Conclusion</a:t>
            </a:r>
            <a:endParaRPr lang="en-US" sz="4640" dirty="0"/>
          </a:p>
        </p:txBody>
      </p:sp>
      <p:sp>
        <p:nvSpPr>
          <p:cNvPr id="5" name="Text 1"/>
          <p:cNvSpPr/>
          <p:nvPr/>
        </p:nvSpPr>
        <p:spPr>
          <a:xfrm>
            <a:off x="1078992" y="4590288"/>
            <a:ext cx="12481560" cy="740664"/>
          </a:xfrm>
          <a:prstGeom prst="rect">
            <a:avLst/>
          </a:prstGeom>
          <a:noFill/>
          <a:ln/>
        </p:spPr>
        <p:txBody>
          <a:bodyPr wrap="square" lIns="0" tIns="0" rIns="0" bIns="0" rtlCol="0" anchor="ctr"/>
          <a:lstStyle/>
          <a:p>
            <a:pPr marL="0" indent="0" algn="l">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EDA provided valuable insights to improve laptop sales through smarter pricing, bundling, and inventory strategies. Python proved effective in turning raw data into actionable business understanding.</a:t>
            </a:r>
            <a:endParaRPr lang="en-US" sz="18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32104" y="3474720"/>
            <a:ext cx="12984480" cy="1024128"/>
          </a:xfrm>
          <a:prstGeom prst="rect">
            <a:avLst/>
          </a:prstGeom>
          <a:noFill/>
          <a:ln/>
        </p:spPr>
        <p:txBody>
          <a:bodyPr wrap="none" lIns="0" tIns="0" rIns="0" bIns="0" rtlCol="0" anchor="ctr"/>
          <a:lstStyle/>
          <a:p>
            <a:pPr marL="0" indent="0" algn="ctr">
              <a:lnSpc>
                <a:spcPts val="8010"/>
              </a:lnSpc>
              <a:buNone/>
            </a:pPr>
            <a:r>
              <a:rPr lang="en-US" sz="6410" dirty="0">
                <a:solidFill>
                  <a:srgbClr val="3C4187"/>
                </a:solidFill>
                <a:latin typeface="思源宋体-SemiBold" pitchFamily="34" charset="0"/>
                <a:ea typeface="思源宋体-SemiBold" pitchFamily="34" charset="-122"/>
                <a:cs typeface="思源宋体-SemiBold" pitchFamily="34" charset="-120"/>
              </a:rPr>
              <a:t>Thank You</a:t>
            </a:r>
            <a:endParaRPr lang="en-US" sz="641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4572"/>
            <a:ext cx="14630400" cy="8238744"/>
          </a:xfrm>
          <a:prstGeom prst="rect">
            <a:avLst/>
          </a:prstGeom>
        </p:spPr>
      </p:pic>
      <p:sp>
        <p:nvSpPr>
          <p:cNvPr id="4" name="Text 0"/>
          <p:cNvSpPr/>
          <p:nvPr/>
        </p:nvSpPr>
        <p:spPr>
          <a:xfrm>
            <a:off x="822960" y="551405"/>
            <a:ext cx="12984480" cy="1024128"/>
          </a:xfrm>
          <a:prstGeom prst="rect">
            <a:avLst/>
          </a:prstGeom>
          <a:noFill/>
          <a:ln/>
        </p:spPr>
        <p:txBody>
          <a:bodyPr wrap="none" lIns="0" tIns="0" rIns="0" bIns="0" rtlCol="0" anchor="ctr"/>
          <a:lstStyle/>
          <a:p>
            <a:pPr marL="0" indent="0" algn="l">
              <a:lnSpc>
                <a:spcPts val="8010"/>
              </a:lnSpc>
              <a:buNone/>
            </a:pPr>
            <a:r>
              <a:rPr lang="en-US" sz="6410" dirty="0">
                <a:solidFill>
                  <a:srgbClr val="3C4187"/>
                </a:solidFill>
                <a:latin typeface="思源宋体-SemiBold" pitchFamily="34" charset="0"/>
                <a:ea typeface="思源宋体-SemiBold" pitchFamily="34" charset="-122"/>
                <a:cs typeface="思源宋体-SemiBold" pitchFamily="34" charset="-120"/>
              </a:rPr>
              <a:t>CONTENTS</a:t>
            </a:r>
            <a:endParaRPr lang="en-US" sz="6410" dirty="0"/>
          </a:p>
        </p:txBody>
      </p:sp>
      <p:sp>
        <p:nvSpPr>
          <p:cNvPr id="5" name="Text 1"/>
          <p:cNvSpPr/>
          <p:nvPr/>
        </p:nvSpPr>
        <p:spPr>
          <a:xfrm>
            <a:off x="1078992" y="2601512"/>
            <a:ext cx="5989320" cy="374904"/>
          </a:xfrm>
          <a:prstGeom prst="rect">
            <a:avLst/>
          </a:prstGeom>
          <a:noFill/>
          <a:ln/>
        </p:spPr>
        <p:txBody>
          <a:bodyPr wrap="none" lIns="0" tIns="0" rIns="0" bIns="0" rtlCol="0" anchor="ctr"/>
          <a:lstStyle/>
          <a:p>
            <a:pPr marL="0" indent="0" algn="l">
              <a:lnSpc>
                <a:spcPts val="2900"/>
              </a:lnSpc>
              <a:buNone/>
            </a:pPr>
            <a:r>
              <a:rPr lang="en-US" sz="3200" dirty="0">
                <a:solidFill>
                  <a:srgbClr val="151A36"/>
                </a:solidFill>
                <a:latin typeface="思源宋体-SemiBold" pitchFamily="34" charset="0"/>
                <a:ea typeface="思源宋体-SemiBold" pitchFamily="34" charset="-122"/>
                <a:cs typeface="思源宋体-SemiBold" pitchFamily="34" charset="-120"/>
              </a:rPr>
              <a:t>2. Data Understanding</a:t>
            </a:r>
            <a:endParaRPr lang="en-US" sz="3200" dirty="0"/>
          </a:p>
        </p:txBody>
      </p:sp>
      <p:sp>
        <p:nvSpPr>
          <p:cNvPr id="6" name="Text 2"/>
          <p:cNvSpPr/>
          <p:nvPr/>
        </p:nvSpPr>
        <p:spPr>
          <a:xfrm>
            <a:off x="1078992" y="3189353"/>
            <a:ext cx="5989320" cy="374904"/>
          </a:xfrm>
          <a:prstGeom prst="rect">
            <a:avLst/>
          </a:prstGeom>
          <a:noFill/>
          <a:ln/>
        </p:spPr>
        <p:txBody>
          <a:bodyPr wrap="none" lIns="0" tIns="0" rIns="0" bIns="0" rtlCol="0" anchor="ctr"/>
          <a:lstStyle/>
          <a:p>
            <a:pPr>
              <a:lnSpc>
                <a:spcPts val="2900"/>
              </a:lnSpc>
            </a:pPr>
            <a:r>
              <a:rPr lang="en-US" sz="3200" dirty="0">
                <a:solidFill>
                  <a:srgbClr val="151A36"/>
                </a:solidFill>
                <a:latin typeface="思源宋体-SemiBold" pitchFamily="34" charset="0"/>
                <a:ea typeface="思源宋体-SemiBold" pitchFamily="34" charset="-122"/>
                <a:cs typeface="思源宋体-SemiBold" pitchFamily="34" charset="-120"/>
              </a:rPr>
              <a:t>3. Data Cleaning</a:t>
            </a:r>
            <a:endParaRPr lang="en-US" sz="3200" dirty="0"/>
          </a:p>
        </p:txBody>
      </p:sp>
      <p:sp>
        <p:nvSpPr>
          <p:cNvPr id="7" name="Text 3"/>
          <p:cNvSpPr/>
          <p:nvPr/>
        </p:nvSpPr>
        <p:spPr>
          <a:xfrm>
            <a:off x="1069848" y="4225307"/>
            <a:ext cx="5989320" cy="374904"/>
          </a:xfrm>
          <a:prstGeom prst="rect">
            <a:avLst/>
          </a:prstGeom>
          <a:noFill/>
          <a:ln/>
        </p:spPr>
        <p:txBody>
          <a:bodyPr wrap="none" lIns="0" tIns="0" rIns="0" bIns="0" rtlCol="0" anchor="ctr"/>
          <a:lstStyle/>
          <a:p>
            <a:pPr marL="0" indent="0" algn="l">
              <a:lnSpc>
                <a:spcPts val="2900"/>
              </a:lnSpc>
              <a:buNone/>
            </a:pPr>
            <a:r>
              <a:rPr lang="en-US" sz="3200" dirty="0">
                <a:solidFill>
                  <a:srgbClr val="151A36"/>
                </a:solidFill>
                <a:latin typeface="思源宋体-SemiBold" pitchFamily="34" charset="0"/>
                <a:ea typeface="思源宋体-SemiBold" pitchFamily="34" charset="-122"/>
              </a:rPr>
              <a:t>5. EDA (Exploratory Data Analysis)</a:t>
            </a:r>
            <a:endParaRPr lang="en-US" sz="3200" dirty="0"/>
          </a:p>
        </p:txBody>
      </p:sp>
      <p:sp>
        <p:nvSpPr>
          <p:cNvPr id="8" name="Text 4"/>
          <p:cNvSpPr/>
          <p:nvPr/>
        </p:nvSpPr>
        <p:spPr>
          <a:xfrm>
            <a:off x="1069848" y="5353141"/>
            <a:ext cx="5989320" cy="1895151"/>
          </a:xfrm>
          <a:prstGeom prst="rect">
            <a:avLst/>
          </a:prstGeom>
          <a:noFill/>
          <a:ln/>
        </p:spPr>
        <p:txBody>
          <a:bodyPr wrap="none" lIns="0" tIns="0" rIns="0" bIns="0" rtlCol="0" anchor="ctr"/>
          <a:lstStyle/>
          <a:p>
            <a:pPr marL="0" indent="0" algn="l">
              <a:lnSpc>
                <a:spcPts val="2900"/>
              </a:lnSpc>
              <a:buNone/>
            </a:pPr>
            <a:r>
              <a:rPr lang="en-US" sz="2320" dirty="0">
                <a:solidFill>
                  <a:srgbClr val="151A36"/>
                </a:solidFill>
                <a:latin typeface="思源宋体-SemiBold" pitchFamily="34" charset="0"/>
                <a:ea typeface="思源宋体-SemiBold" pitchFamily="34" charset="-122"/>
              </a:rPr>
              <a:t>   </a:t>
            </a:r>
            <a:endParaRPr lang="en-US" sz="2320" dirty="0"/>
          </a:p>
        </p:txBody>
      </p:sp>
      <p:sp>
        <p:nvSpPr>
          <p:cNvPr id="9" name="Text 5"/>
          <p:cNvSpPr/>
          <p:nvPr/>
        </p:nvSpPr>
        <p:spPr>
          <a:xfrm>
            <a:off x="1078992" y="5394960"/>
            <a:ext cx="598932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p:cNvSpPr/>
          <p:nvPr/>
        </p:nvSpPr>
        <p:spPr>
          <a:xfrm>
            <a:off x="1078992" y="6035040"/>
            <a:ext cx="598932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1" name="Text 7"/>
          <p:cNvSpPr/>
          <p:nvPr/>
        </p:nvSpPr>
        <p:spPr>
          <a:xfrm>
            <a:off x="7571232" y="2862072"/>
            <a:ext cx="598932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2" name="Text 8"/>
          <p:cNvSpPr/>
          <p:nvPr/>
        </p:nvSpPr>
        <p:spPr>
          <a:xfrm>
            <a:off x="7571232" y="3493008"/>
            <a:ext cx="598932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3" name="Text 9"/>
          <p:cNvSpPr/>
          <p:nvPr/>
        </p:nvSpPr>
        <p:spPr>
          <a:xfrm>
            <a:off x="7571232" y="4123944"/>
            <a:ext cx="598932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p:cNvSpPr/>
          <p:nvPr/>
        </p:nvSpPr>
        <p:spPr>
          <a:xfrm>
            <a:off x="7571232" y="4764024"/>
            <a:ext cx="598932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5" name="Text 11"/>
          <p:cNvSpPr/>
          <p:nvPr/>
        </p:nvSpPr>
        <p:spPr>
          <a:xfrm>
            <a:off x="7571232" y="5394960"/>
            <a:ext cx="598932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6" name="Text 12"/>
          <p:cNvSpPr/>
          <p:nvPr/>
        </p:nvSpPr>
        <p:spPr>
          <a:xfrm>
            <a:off x="7571232" y="6035040"/>
            <a:ext cx="598932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8" name="TextBox 17">
            <a:extLst>
              <a:ext uri="{FF2B5EF4-FFF2-40B4-BE49-F238E27FC236}">
                <a16:creationId xmlns:a16="http://schemas.microsoft.com/office/drawing/2014/main" id="{9EB10DCC-8CB2-F083-05BE-86AD2CD796F0}"/>
              </a:ext>
            </a:extLst>
          </p:cNvPr>
          <p:cNvSpPr txBox="1"/>
          <p:nvPr/>
        </p:nvSpPr>
        <p:spPr>
          <a:xfrm>
            <a:off x="956327" y="1859392"/>
            <a:ext cx="3470707" cy="584775"/>
          </a:xfrm>
          <a:prstGeom prst="rect">
            <a:avLst/>
          </a:prstGeom>
          <a:noFill/>
        </p:spPr>
        <p:txBody>
          <a:bodyPr wrap="square" rtlCol="0">
            <a:spAutoFit/>
          </a:bodyPr>
          <a:lstStyle/>
          <a:p>
            <a:r>
              <a:rPr lang="en-IN" sz="3200" dirty="0"/>
              <a:t> 1. Introduction</a:t>
            </a:r>
          </a:p>
        </p:txBody>
      </p:sp>
      <p:sp>
        <p:nvSpPr>
          <p:cNvPr id="19" name="TextBox 18">
            <a:extLst>
              <a:ext uri="{FF2B5EF4-FFF2-40B4-BE49-F238E27FC236}">
                <a16:creationId xmlns:a16="http://schemas.microsoft.com/office/drawing/2014/main" id="{A5ABFF84-4271-45AD-8219-11825B197E57}"/>
              </a:ext>
            </a:extLst>
          </p:cNvPr>
          <p:cNvSpPr txBox="1"/>
          <p:nvPr/>
        </p:nvSpPr>
        <p:spPr>
          <a:xfrm>
            <a:off x="1321419" y="4731056"/>
            <a:ext cx="4761571" cy="1569660"/>
          </a:xfrm>
          <a:prstGeom prst="rect">
            <a:avLst/>
          </a:prstGeom>
          <a:noFill/>
        </p:spPr>
        <p:txBody>
          <a:bodyPr wrap="square" rtlCol="0">
            <a:spAutoFit/>
          </a:bodyPr>
          <a:lstStyle/>
          <a:p>
            <a:pPr marL="285750" indent="-285750">
              <a:buFont typeface="Arial" panose="020B0604020202020204" pitchFamily="34" charset="0"/>
              <a:buChar char="•"/>
            </a:pPr>
            <a:r>
              <a:rPr lang="en-IN" sz="3200" dirty="0"/>
              <a:t> Univariant Analysis</a:t>
            </a:r>
          </a:p>
          <a:p>
            <a:pPr marL="342900" indent="-342900">
              <a:buFont typeface="Arial" panose="020B0604020202020204" pitchFamily="34" charset="0"/>
              <a:buChar char="•"/>
            </a:pPr>
            <a:r>
              <a:rPr lang="en-IN" sz="3200" dirty="0"/>
              <a:t>Bivariant Analysis</a:t>
            </a:r>
          </a:p>
          <a:p>
            <a:pPr marL="342900" indent="-342900">
              <a:buFont typeface="Arial" panose="020B0604020202020204" pitchFamily="34" charset="0"/>
              <a:buChar char="•"/>
            </a:pPr>
            <a:r>
              <a:rPr lang="en-IN" sz="3200" dirty="0"/>
              <a:t>Multivariant Analysis</a:t>
            </a:r>
          </a:p>
        </p:txBody>
      </p:sp>
      <p:sp>
        <p:nvSpPr>
          <p:cNvPr id="21" name="TextBox 20">
            <a:extLst>
              <a:ext uri="{FF2B5EF4-FFF2-40B4-BE49-F238E27FC236}">
                <a16:creationId xmlns:a16="http://schemas.microsoft.com/office/drawing/2014/main" id="{B210B49E-5E79-DB8A-30F5-53308ADE71E2}"/>
              </a:ext>
            </a:extLst>
          </p:cNvPr>
          <p:cNvSpPr txBox="1"/>
          <p:nvPr/>
        </p:nvSpPr>
        <p:spPr>
          <a:xfrm>
            <a:off x="1078992" y="6314932"/>
            <a:ext cx="7404410" cy="1077218"/>
          </a:xfrm>
          <a:prstGeom prst="rect">
            <a:avLst/>
          </a:prstGeom>
          <a:noFill/>
        </p:spPr>
        <p:txBody>
          <a:bodyPr wrap="square">
            <a:spAutoFit/>
          </a:bodyPr>
          <a:lstStyle/>
          <a:p>
            <a:r>
              <a:rPr lang="en-IN" sz="3200" dirty="0"/>
              <a:t>6. Insights and Recommendation</a:t>
            </a:r>
          </a:p>
          <a:p>
            <a:r>
              <a:rPr lang="en-IN" sz="3200" dirty="0"/>
              <a:t>7. Conclusion</a:t>
            </a:r>
          </a:p>
        </p:txBody>
      </p:sp>
      <p:sp>
        <p:nvSpPr>
          <p:cNvPr id="22" name="TextBox 21">
            <a:extLst>
              <a:ext uri="{FF2B5EF4-FFF2-40B4-BE49-F238E27FC236}">
                <a16:creationId xmlns:a16="http://schemas.microsoft.com/office/drawing/2014/main" id="{58E954AE-2234-BAC1-71C1-84E49C6FC3E7}"/>
              </a:ext>
            </a:extLst>
          </p:cNvPr>
          <p:cNvSpPr txBox="1"/>
          <p:nvPr/>
        </p:nvSpPr>
        <p:spPr>
          <a:xfrm>
            <a:off x="956328" y="3522489"/>
            <a:ext cx="5241074" cy="584775"/>
          </a:xfrm>
          <a:prstGeom prst="rect">
            <a:avLst/>
          </a:prstGeom>
          <a:noFill/>
        </p:spPr>
        <p:txBody>
          <a:bodyPr wrap="square" rtlCol="0">
            <a:spAutoFit/>
          </a:bodyPr>
          <a:lstStyle/>
          <a:p>
            <a:r>
              <a:rPr lang="en-IN" sz="3200" dirty="0"/>
              <a:t>4. Handling missing values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sp>
        <p:nvSpPr>
          <p:cNvPr id="4" name="Text 0"/>
          <p:cNvSpPr/>
          <p:nvPr/>
        </p:nvSpPr>
        <p:spPr>
          <a:xfrm>
            <a:off x="832104" y="2441448"/>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3C4187"/>
                </a:solidFill>
                <a:latin typeface="思源宋体-SemiBold" pitchFamily="34" charset="0"/>
                <a:ea typeface="思源宋体-SemiBold" pitchFamily="34" charset="-122"/>
                <a:cs typeface="思源宋体-SemiBold" pitchFamily="34" charset="-120"/>
              </a:rPr>
              <a:t>Introduction</a:t>
            </a:r>
            <a:endParaRPr lang="en-US" sz="4640" dirty="0"/>
          </a:p>
        </p:txBody>
      </p:sp>
      <p:sp>
        <p:nvSpPr>
          <p:cNvPr id="5" name="Text 1"/>
          <p:cNvSpPr/>
          <p:nvPr/>
        </p:nvSpPr>
        <p:spPr>
          <a:xfrm>
            <a:off x="1078992" y="3575304"/>
            <a:ext cx="7507224" cy="1837944"/>
          </a:xfrm>
          <a:prstGeom prst="rect">
            <a:avLst/>
          </a:prstGeom>
          <a:noFill/>
          <a:ln/>
        </p:spPr>
        <p:txBody>
          <a:bodyPr wrap="square" lIns="0" tIns="0" rIns="0" bIns="0" rtlCol="0" anchor="ctr"/>
          <a:lstStyle/>
          <a:p>
            <a:pPr marL="0" indent="0" algn="l">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This project uses Python tools to explore a dataset related to laptop specifications and sales. The goal is to clean, analyze, and visualize the data to identify trends and insights that can help businesses make smarter inventory and marketing decisions.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41248" y="2990088"/>
            <a:ext cx="2569464" cy="950976"/>
          </a:xfrm>
          <a:prstGeom prst="rect">
            <a:avLst/>
          </a:prstGeom>
        </p:spPr>
      </p:pic>
      <p:pic>
        <p:nvPicPr>
          <p:cNvPr id="5" name="Image 3" descr="preencoded.png"/>
          <p:cNvPicPr>
            <a:picLocks noChangeAspect="1"/>
          </p:cNvPicPr>
          <p:nvPr/>
        </p:nvPicPr>
        <p:blipFill>
          <a:blip r:embed="rId5"/>
          <a:stretch>
            <a:fillRect/>
          </a:stretch>
        </p:blipFill>
        <p:spPr>
          <a:xfrm>
            <a:off x="3438144" y="2990088"/>
            <a:ext cx="2569464" cy="950976"/>
          </a:xfrm>
          <a:prstGeom prst="rect">
            <a:avLst/>
          </a:prstGeom>
        </p:spPr>
      </p:pic>
      <p:pic>
        <p:nvPicPr>
          <p:cNvPr id="6" name="Image 4" descr="preencoded.png"/>
          <p:cNvPicPr>
            <a:picLocks noChangeAspect="1"/>
          </p:cNvPicPr>
          <p:nvPr/>
        </p:nvPicPr>
        <p:blipFill>
          <a:blip r:embed="rId5"/>
          <a:stretch>
            <a:fillRect/>
          </a:stretch>
        </p:blipFill>
        <p:spPr>
          <a:xfrm>
            <a:off x="6035040" y="2990088"/>
            <a:ext cx="2569464" cy="950976"/>
          </a:xfrm>
          <a:prstGeom prst="rect">
            <a:avLst/>
          </a:prstGeom>
        </p:spPr>
      </p:pic>
      <p:pic>
        <p:nvPicPr>
          <p:cNvPr id="7" name="Image 5" descr="preencoded.png"/>
          <p:cNvPicPr>
            <a:picLocks noChangeAspect="1"/>
          </p:cNvPicPr>
          <p:nvPr/>
        </p:nvPicPr>
        <p:blipFill>
          <a:blip r:embed="rId5"/>
          <a:stretch>
            <a:fillRect/>
          </a:stretch>
        </p:blipFill>
        <p:spPr>
          <a:xfrm>
            <a:off x="8631936" y="2990088"/>
            <a:ext cx="2569464" cy="950976"/>
          </a:xfrm>
          <a:prstGeom prst="rect">
            <a:avLst/>
          </a:prstGeom>
        </p:spPr>
      </p:pic>
      <p:pic>
        <p:nvPicPr>
          <p:cNvPr id="8" name="Image 6" descr="preencoded.png"/>
          <p:cNvPicPr>
            <a:picLocks noChangeAspect="1"/>
          </p:cNvPicPr>
          <p:nvPr/>
        </p:nvPicPr>
        <p:blipFill>
          <a:blip r:embed="rId6"/>
          <a:stretch>
            <a:fillRect/>
          </a:stretch>
        </p:blipFill>
        <p:spPr>
          <a:xfrm>
            <a:off x="11228832" y="2990088"/>
            <a:ext cx="2569464" cy="950976"/>
          </a:xfrm>
          <a:prstGeom prst="rect">
            <a:avLst/>
          </a:prstGeom>
        </p:spPr>
      </p:pic>
      <p:sp>
        <p:nvSpPr>
          <p:cNvPr id="9" name="Text 0"/>
          <p:cNvSpPr/>
          <p:nvPr/>
        </p:nvSpPr>
        <p:spPr>
          <a:xfrm>
            <a:off x="832104" y="197510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3C4187"/>
                </a:solidFill>
                <a:latin typeface="思源宋体-SemiBold" pitchFamily="34" charset="0"/>
                <a:ea typeface="思源宋体-SemiBold" pitchFamily="34" charset="-122"/>
                <a:cs typeface="思源宋体-SemiBold" pitchFamily="34" charset="-120"/>
              </a:rPr>
              <a:t>Workflow Summary</a:t>
            </a:r>
            <a:endParaRPr lang="en-US" sz="4640" dirty="0"/>
          </a:p>
        </p:txBody>
      </p:sp>
      <p:sp>
        <p:nvSpPr>
          <p:cNvPr id="10" name="Text 1"/>
          <p:cNvSpPr/>
          <p:nvPr/>
        </p:nvSpPr>
        <p:spPr>
          <a:xfrm>
            <a:off x="2048256" y="3246120"/>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171717"/>
                </a:solidFill>
                <a:latin typeface="思源宋体-Regular" pitchFamily="34" charset="0"/>
                <a:ea typeface="思源宋体-Regular" pitchFamily="34" charset="-122"/>
                <a:cs typeface="思源宋体-Regular" pitchFamily="34" charset="-120"/>
              </a:rPr>
              <a:t>1</a:t>
            </a:r>
            <a:endParaRPr lang="en-US" sz="2320" dirty="0"/>
          </a:p>
        </p:txBody>
      </p:sp>
      <p:sp>
        <p:nvSpPr>
          <p:cNvPr id="11" name="Text 2"/>
          <p:cNvSpPr/>
          <p:nvPr/>
        </p:nvSpPr>
        <p:spPr>
          <a:xfrm>
            <a:off x="1078992" y="4288536"/>
            <a:ext cx="2103120" cy="374904"/>
          </a:xfrm>
          <a:prstGeom prst="rect">
            <a:avLst/>
          </a:prstGeom>
          <a:noFill/>
          <a:ln/>
        </p:spPr>
        <p:txBody>
          <a:bodyPr wrap="none" lIns="0" tIns="0" rIns="0" bIns="0" rtlCol="0" anchor="ctr"/>
          <a:lstStyle/>
          <a:p>
            <a:pPr marL="0" indent="0" algn="ctr">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Import dataset</a:t>
            </a:r>
            <a:endParaRPr lang="en-US" sz="1850" dirty="0"/>
          </a:p>
        </p:txBody>
      </p:sp>
      <p:sp>
        <p:nvSpPr>
          <p:cNvPr id="12" name="Text 3"/>
          <p:cNvSpPr/>
          <p:nvPr/>
        </p:nvSpPr>
        <p:spPr>
          <a:xfrm>
            <a:off x="3675888" y="4288536"/>
            <a:ext cx="2103120" cy="374904"/>
          </a:xfrm>
          <a:prstGeom prst="rect">
            <a:avLst/>
          </a:prstGeom>
          <a:noFill/>
          <a:ln/>
        </p:spPr>
        <p:txBody>
          <a:bodyPr wrap="none" lIns="0" tIns="0" rIns="0" bIns="0" rtlCol="0" anchor="ctr"/>
          <a:lstStyle/>
          <a:p>
            <a:pPr marL="0" indent="0" algn="ctr">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Clean data</a:t>
            </a:r>
            <a:endParaRPr lang="en-US" sz="1850" dirty="0"/>
          </a:p>
        </p:txBody>
      </p:sp>
      <p:sp>
        <p:nvSpPr>
          <p:cNvPr id="13" name="Text 4"/>
          <p:cNvSpPr/>
          <p:nvPr/>
        </p:nvSpPr>
        <p:spPr>
          <a:xfrm>
            <a:off x="4645152" y="3246120"/>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171717"/>
                </a:solidFill>
                <a:latin typeface="思源宋体-Regular" pitchFamily="34" charset="0"/>
                <a:ea typeface="思源宋体-Regular" pitchFamily="34" charset="-122"/>
                <a:cs typeface="思源宋体-Regular" pitchFamily="34" charset="-120"/>
              </a:rPr>
              <a:t>2</a:t>
            </a:r>
            <a:endParaRPr lang="en-US" sz="2320" dirty="0"/>
          </a:p>
        </p:txBody>
      </p:sp>
      <p:sp>
        <p:nvSpPr>
          <p:cNvPr id="14" name="Text 5"/>
          <p:cNvSpPr/>
          <p:nvPr/>
        </p:nvSpPr>
        <p:spPr>
          <a:xfrm>
            <a:off x="6272784" y="4288536"/>
            <a:ext cx="2103120" cy="740664"/>
          </a:xfrm>
          <a:prstGeom prst="rect">
            <a:avLst/>
          </a:prstGeom>
          <a:noFill/>
          <a:ln/>
        </p:spPr>
        <p:txBody>
          <a:bodyPr wrap="square" lIns="0" tIns="0" rIns="0" bIns="0" rtlCol="0" anchor="ctr"/>
          <a:lstStyle/>
          <a:p>
            <a:pPr marL="0" indent="0" algn="ctr">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Add useful metrics</a:t>
            </a:r>
            <a:endParaRPr lang="en-US" sz="1850" dirty="0"/>
          </a:p>
        </p:txBody>
      </p:sp>
      <p:sp>
        <p:nvSpPr>
          <p:cNvPr id="15" name="Text 6"/>
          <p:cNvSpPr/>
          <p:nvPr/>
        </p:nvSpPr>
        <p:spPr>
          <a:xfrm>
            <a:off x="7242048" y="3246120"/>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171717"/>
                </a:solidFill>
                <a:latin typeface="思源宋体-Regular" pitchFamily="34" charset="0"/>
                <a:ea typeface="思源宋体-Regular" pitchFamily="34" charset="-122"/>
                <a:cs typeface="思源宋体-Regular" pitchFamily="34" charset="-120"/>
              </a:rPr>
              <a:t>3</a:t>
            </a:r>
            <a:endParaRPr lang="en-US" sz="2320" dirty="0"/>
          </a:p>
        </p:txBody>
      </p:sp>
      <p:sp>
        <p:nvSpPr>
          <p:cNvPr id="16" name="Text 7"/>
          <p:cNvSpPr/>
          <p:nvPr/>
        </p:nvSpPr>
        <p:spPr>
          <a:xfrm>
            <a:off x="8869680" y="4288536"/>
            <a:ext cx="2103120" cy="1106424"/>
          </a:xfrm>
          <a:prstGeom prst="rect">
            <a:avLst/>
          </a:prstGeom>
          <a:noFill/>
          <a:ln/>
        </p:spPr>
        <p:txBody>
          <a:bodyPr wrap="square" lIns="0" tIns="0" rIns="0" bIns="0" rtlCol="0" anchor="ctr"/>
          <a:lstStyle/>
          <a:p>
            <a:pPr marL="0" indent="0" algn="ctr">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Apply statistical and visual analysis</a:t>
            </a:r>
            <a:endParaRPr lang="en-US" sz="1850" dirty="0"/>
          </a:p>
        </p:txBody>
      </p:sp>
      <p:sp>
        <p:nvSpPr>
          <p:cNvPr id="17" name="Text 8"/>
          <p:cNvSpPr/>
          <p:nvPr/>
        </p:nvSpPr>
        <p:spPr>
          <a:xfrm>
            <a:off x="9829800" y="3246120"/>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171717"/>
                </a:solidFill>
                <a:latin typeface="思源宋体-Regular" pitchFamily="34" charset="0"/>
                <a:ea typeface="思源宋体-Regular" pitchFamily="34" charset="-122"/>
                <a:cs typeface="思源宋体-Regular" pitchFamily="34" charset="-120"/>
              </a:rPr>
              <a:t>4</a:t>
            </a:r>
            <a:endParaRPr lang="en-US" sz="2320" dirty="0"/>
          </a:p>
        </p:txBody>
      </p:sp>
      <p:sp>
        <p:nvSpPr>
          <p:cNvPr id="18" name="Text 9"/>
          <p:cNvSpPr/>
          <p:nvPr/>
        </p:nvSpPr>
        <p:spPr>
          <a:xfrm>
            <a:off x="11466576" y="4288536"/>
            <a:ext cx="2103120" cy="1472184"/>
          </a:xfrm>
          <a:prstGeom prst="rect">
            <a:avLst/>
          </a:prstGeom>
          <a:noFill/>
          <a:ln/>
        </p:spPr>
        <p:txBody>
          <a:bodyPr wrap="square" lIns="0" tIns="0" rIns="0" bIns="0" rtlCol="0" anchor="ctr"/>
          <a:lstStyle/>
          <a:p>
            <a:pPr marL="0" indent="0" algn="ctr">
              <a:lnSpc>
                <a:spcPts val="2880"/>
              </a:lnSpc>
              <a:buNone/>
            </a:pPr>
            <a:r>
              <a:rPr lang="en-US" sz="1850" dirty="0">
                <a:solidFill>
                  <a:srgbClr val="151A36"/>
                </a:solidFill>
                <a:latin typeface="思源宋体-Regular" pitchFamily="34" charset="0"/>
                <a:ea typeface="思源宋体-Regular" pitchFamily="34" charset="-122"/>
                <a:cs typeface="思源宋体-Regular" pitchFamily="34" charset="-120"/>
              </a:rPr>
              <a:t>Extract business insights and give recommendations</a:t>
            </a:r>
            <a:endParaRPr lang="en-US" sz="1850" dirty="0"/>
          </a:p>
        </p:txBody>
      </p:sp>
      <p:sp>
        <p:nvSpPr>
          <p:cNvPr id="19" name="Text 10"/>
          <p:cNvSpPr/>
          <p:nvPr/>
        </p:nvSpPr>
        <p:spPr>
          <a:xfrm>
            <a:off x="12426696" y="3246120"/>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171717"/>
                </a:solidFill>
                <a:latin typeface="思源宋体-Regular" pitchFamily="34" charset="0"/>
                <a:ea typeface="思源宋体-Regular" pitchFamily="34" charset="-122"/>
                <a:cs typeface="思源宋体-Regular" pitchFamily="34" charset="-120"/>
              </a:rPr>
              <a:t>5</a:t>
            </a:r>
            <a:endParaRPr lang="en-US" sz="232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4" name="Text 0"/>
          <p:cNvSpPr/>
          <p:nvPr/>
        </p:nvSpPr>
        <p:spPr>
          <a:xfrm>
            <a:off x="822960" y="461211"/>
            <a:ext cx="12984480" cy="1106424"/>
          </a:xfrm>
          <a:prstGeom prst="rect">
            <a:avLst/>
          </a:prstGeom>
          <a:noFill/>
          <a:ln/>
        </p:spPr>
        <p:txBody>
          <a:bodyPr wrap="none" lIns="0" tIns="0" rIns="0" bIns="0" rtlCol="0" anchor="ctr"/>
          <a:lstStyle/>
          <a:p>
            <a:pPr marL="0" indent="0" algn="l">
              <a:lnSpc>
                <a:spcPts val="5800"/>
              </a:lnSpc>
              <a:buNone/>
            </a:pPr>
            <a:r>
              <a:rPr lang="en-US" sz="4640" dirty="0">
                <a:solidFill>
                  <a:srgbClr val="3C4187"/>
                </a:solidFill>
                <a:latin typeface="思源宋体-SemiBold" pitchFamily="34" charset="0"/>
                <a:ea typeface="思源宋体-SemiBold" pitchFamily="34" charset="-122"/>
                <a:cs typeface="思源宋体-SemiBold" pitchFamily="34" charset="-120"/>
              </a:rPr>
              <a:t>Data Understanding</a:t>
            </a:r>
          </a:p>
          <a:p>
            <a:pPr marL="0" indent="0" algn="l">
              <a:lnSpc>
                <a:spcPts val="5800"/>
              </a:lnSpc>
              <a:buNone/>
            </a:pPr>
            <a:endParaRPr lang="en-US" sz="4640" dirty="0"/>
          </a:p>
        </p:txBody>
      </p:sp>
      <p:sp>
        <p:nvSpPr>
          <p:cNvPr id="5" name="Text 1"/>
          <p:cNvSpPr/>
          <p:nvPr/>
        </p:nvSpPr>
        <p:spPr>
          <a:xfrm>
            <a:off x="1083564" y="1545330"/>
            <a:ext cx="12481560" cy="1106424"/>
          </a:xfrm>
          <a:prstGeom prst="rect">
            <a:avLst/>
          </a:prstGeom>
          <a:noFill/>
          <a:ln/>
        </p:spPr>
        <p:txBody>
          <a:bodyPr wrap="square" lIns="0" tIns="0" rIns="0" bIns="0" rtlCol="0" anchor="ctr"/>
          <a:lstStyle/>
          <a:p>
            <a:r>
              <a:rPr lang="en-US" sz="2800" dirty="0"/>
              <a:t>The dataset has details about laptops like brand, type, RAM, screen size, weight, and </a:t>
            </a:r>
            <a:r>
              <a:rPr lang="en-US" sz="2800" dirty="0" err="1"/>
              <a:t>price.We</a:t>
            </a:r>
            <a:r>
              <a:rPr lang="en-US" sz="2800" dirty="0"/>
              <a:t> used Python (pandas) to load the data and found some missing values and an extra column, which we removed. Some data like RAM and Inches were in the wrong format, so we fixed them. This helped us get the data ready for analysis.</a:t>
            </a:r>
            <a:endParaRPr lang="en-IN" sz="2800" dirty="0"/>
          </a:p>
        </p:txBody>
      </p:sp>
      <p:pic>
        <p:nvPicPr>
          <p:cNvPr id="7" name="Picture 6">
            <a:extLst>
              <a:ext uri="{FF2B5EF4-FFF2-40B4-BE49-F238E27FC236}">
                <a16:creationId xmlns:a16="http://schemas.microsoft.com/office/drawing/2014/main" id="{054A6607-F3CD-627E-EE01-694069221C51}"/>
              </a:ext>
            </a:extLst>
          </p:cNvPr>
          <p:cNvPicPr>
            <a:picLocks noChangeAspect="1"/>
          </p:cNvPicPr>
          <p:nvPr/>
        </p:nvPicPr>
        <p:blipFill>
          <a:blip r:embed="rId4"/>
          <a:stretch>
            <a:fillRect/>
          </a:stretch>
        </p:blipFill>
        <p:spPr>
          <a:xfrm>
            <a:off x="971102" y="3361662"/>
            <a:ext cx="3696020" cy="3322608"/>
          </a:xfrm>
          <a:prstGeom prst="rect">
            <a:avLst/>
          </a:prstGeom>
        </p:spPr>
      </p:pic>
      <p:pic>
        <p:nvPicPr>
          <p:cNvPr id="9" name="Picture 8">
            <a:extLst>
              <a:ext uri="{FF2B5EF4-FFF2-40B4-BE49-F238E27FC236}">
                <a16:creationId xmlns:a16="http://schemas.microsoft.com/office/drawing/2014/main" id="{B967406E-6F55-6E1B-61EB-FAC744068D43}"/>
              </a:ext>
            </a:extLst>
          </p:cNvPr>
          <p:cNvPicPr>
            <a:picLocks noChangeAspect="1"/>
          </p:cNvPicPr>
          <p:nvPr/>
        </p:nvPicPr>
        <p:blipFill>
          <a:blip r:embed="rId5"/>
          <a:stretch>
            <a:fillRect/>
          </a:stretch>
        </p:blipFill>
        <p:spPr>
          <a:xfrm>
            <a:off x="5024906" y="3361662"/>
            <a:ext cx="2149622" cy="4216853"/>
          </a:xfrm>
          <a:prstGeom prst="rect">
            <a:avLst/>
          </a:prstGeom>
        </p:spPr>
      </p:pic>
      <p:pic>
        <p:nvPicPr>
          <p:cNvPr id="11" name="Picture 10">
            <a:extLst>
              <a:ext uri="{FF2B5EF4-FFF2-40B4-BE49-F238E27FC236}">
                <a16:creationId xmlns:a16="http://schemas.microsoft.com/office/drawing/2014/main" id="{E0B56C94-5D3C-94B1-3482-9D603F561DEA}"/>
              </a:ext>
            </a:extLst>
          </p:cNvPr>
          <p:cNvPicPr>
            <a:picLocks noChangeAspect="1"/>
          </p:cNvPicPr>
          <p:nvPr/>
        </p:nvPicPr>
        <p:blipFill>
          <a:blip r:embed="rId6"/>
          <a:stretch>
            <a:fillRect/>
          </a:stretch>
        </p:blipFill>
        <p:spPr>
          <a:xfrm>
            <a:off x="7631718" y="3343139"/>
            <a:ext cx="3515216" cy="353426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4" name="Text 0"/>
          <p:cNvSpPr/>
          <p:nvPr/>
        </p:nvSpPr>
        <p:spPr>
          <a:xfrm>
            <a:off x="721484" y="675987"/>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3C4187"/>
                </a:solidFill>
                <a:latin typeface="思源宋体-SemiBold" pitchFamily="34" charset="0"/>
                <a:ea typeface="思源宋体-SemiBold" pitchFamily="34" charset="-122"/>
              </a:rPr>
              <a:t>DATA CLEANING</a:t>
            </a:r>
            <a:endParaRPr lang="en-US" sz="4640" dirty="0"/>
          </a:p>
        </p:txBody>
      </p:sp>
      <p:sp>
        <p:nvSpPr>
          <p:cNvPr id="5" name="Text 1"/>
          <p:cNvSpPr/>
          <p:nvPr/>
        </p:nvSpPr>
        <p:spPr>
          <a:xfrm>
            <a:off x="1224404" y="1416651"/>
            <a:ext cx="7507224" cy="1837944"/>
          </a:xfrm>
          <a:prstGeom prst="rect">
            <a:avLst/>
          </a:prstGeom>
          <a:noFill/>
          <a:ln/>
        </p:spPr>
        <p:txBody>
          <a:bodyPr wrap="square" lIns="0" tIns="0" rIns="0" bIns="0" rtlCol="0" anchor="ctr"/>
          <a:lstStyle/>
          <a:p>
            <a:pPr marL="342900" indent="-342900" algn="l">
              <a:lnSpc>
                <a:spcPts val="2880"/>
              </a:lnSpc>
              <a:buFont typeface="Arial" panose="020B0604020202020204" pitchFamily="34" charset="0"/>
              <a:buChar char="•"/>
            </a:pPr>
            <a:endParaRPr lang="en-US" sz="3200" dirty="0"/>
          </a:p>
        </p:txBody>
      </p:sp>
      <p:graphicFrame>
        <p:nvGraphicFramePr>
          <p:cNvPr id="10" name="Table 9">
            <a:extLst>
              <a:ext uri="{FF2B5EF4-FFF2-40B4-BE49-F238E27FC236}">
                <a16:creationId xmlns:a16="http://schemas.microsoft.com/office/drawing/2014/main" id="{13140D0C-CA6D-802B-C757-9AABEE062A11}"/>
              </a:ext>
            </a:extLst>
          </p:cNvPr>
          <p:cNvGraphicFramePr>
            <a:graphicFrameLocks noGrp="1"/>
          </p:cNvGraphicFramePr>
          <p:nvPr>
            <p:extLst>
              <p:ext uri="{D42A27DB-BD31-4B8C-83A1-F6EECF244321}">
                <p14:modId xmlns:p14="http://schemas.microsoft.com/office/powerpoint/2010/main" val="799713541"/>
              </p:ext>
            </p:extLst>
          </p:nvPr>
        </p:nvGraphicFramePr>
        <p:xfrm>
          <a:off x="721484" y="1725730"/>
          <a:ext cx="13161784" cy="3408586"/>
        </p:xfrm>
        <a:graphic>
          <a:graphicData uri="http://schemas.openxmlformats.org/drawingml/2006/table">
            <a:tbl>
              <a:tblPr firstRow="1" bandRow="1">
                <a:tableStyleId>{5C22544A-7EE6-4342-B048-85BDC9FD1C3A}</a:tableStyleId>
              </a:tblPr>
              <a:tblGrid>
                <a:gridCol w="6580892">
                  <a:extLst>
                    <a:ext uri="{9D8B030D-6E8A-4147-A177-3AD203B41FA5}">
                      <a16:colId xmlns:a16="http://schemas.microsoft.com/office/drawing/2014/main" val="322657662"/>
                    </a:ext>
                  </a:extLst>
                </a:gridCol>
                <a:gridCol w="6580892">
                  <a:extLst>
                    <a:ext uri="{9D8B030D-6E8A-4147-A177-3AD203B41FA5}">
                      <a16:colId xmlns:a16="http://schemas.microsoft.com/office/drawing/2014/main" val="3408364902"/>
                    </a:ext>
                  </a:extLst>
                </a:gridCol>
              </a:tblGrid>
              <a:tr h="738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t>Handling missing values</a:t>
                      </a:r>
                    </a:p>
                  </a:txBody>
                  <a:tcPr/>
                </a:tc>
                <a:tc>
                  <a:txBody>
                    <a:bodyPr/>
                    <a:lstStyle/>
                    <a:p>
                      <a:pPr marL="0" indent="0" algn="ctr">
                        <a:lnSpc>
                          <a:spcPts val="2880"/>
                        </a:lnSpc>
                        <a:buFont typeface="Arial" panose="020B0604020202020204" pitchFamily="34" charset="0"/>
                        <a:buNone/>
                      </a:pPr>
                      <a:r>
                        <a:rPr lang="en-US" sz="3200" dirty="0"/>
                        <a:t>Address Inconsistencies</a:t>
                      </a:r>
                    </a:p>
                    <a:p>
                      <a:pPr algn="ctr"/>
                      <a:endParaRPr lang="en-IN" sz="3200" dirty="0"/>
                    </a:p>
                  </a:txBody>
                  <a:tcPr/>
                </a:tc>
                <a:extLst>
                  <a:ext uri="{0D108BD9-81ED-4DB2-BD59-A6C34878D82A}">
                    <a16:rowId xmlns:a16="http://schemas.microsoft.com/office/drawing/2014/main" val="436381894"/>
                  </a:ext>
                </a:extLst>
              </a:tr>
              <a:tr h="2461166">
                <a:tc>
                  <a:txBody>
                    <a:bodyPr/>
                    <a:lstStyle/>
                    <a:p>
                      <a:pPr algn="ctr"/>
                      <a:endParaRPr lang="en-IN" sz="3200" dirty="0"/>
                    </a:p>
                  </a:txBody>
                  <a:tcPr/>
                </a:tc>
                <a:tc>
                  <a:txBody>
                    <a:bodyPr/>
                    <a:lstStyle/>
                    <a:p>
                      <a:pPr algn="ctr"/>
                      <a:endParaRPr lang="en-IN" sz="3200" dirty="0"/>
                    </a:p>
                  </a:txBody>
                  <a:tcPr/>
                </a:tc>
                <a:extLst>
                  <a:ext uri="{0D108BD9-81ED-4DB2-BD59-A6C34878D82A}">
                    <a16:rowId xmlns:a16="http://schemas.microsoft.com/office/drawing/2014/main" val="2794571309"/>
                  </a:ext>
                </a:extLst>
              </a:tr>
            </a:tbl>
          </a:graphicData>
        </a:graphic>
      </p:graphicFrame>
      <p:pic>
        <p:nvPicPr>
          <p:cNvPr id="11" name="Picture 10">
            <a:extLst>
              <a:ext uri="{FF2B5EF4-FFF2-40B4-BE49-F238E27FC236}">
                <a16:creationId xmlns:a16="http://schemas.microsoft.com/office/drawing/2014/main" id="{2C3CD436-9D56-7D2A-1591-5E01397DD29C}"/>
              </a:ext>
            </a:extLst>
          </p:cNvPr>
          <p:cNvPicPr>
            <a:picLocks noChangeAspect="1"/>
          </p:cNvPicPr>
          <p:nvPr/>
        </p:nvPicPr>
        <p:blipFill>
          <a:blip r:embed="rId4"/>
          <a:stretch>
            <a:fillRect/>
          </a:stretch>
        </p:blipFill>
        <p:spPr>
          <a:xfrm>
            <a:off x="747132" y="2687442"/>
            <a:ext cx="6568068" cy="2446873"/>
          </a:xfrm>
          <a:prstGeom prst="rect">
            <a:avLst/>
          </a:prstGeom>
        </p:spPr>
      </p:pic>
      <p:pic>
        <p:nvPicPr>
          <p:cNvPr id="12" name="Picture 11">
            <a:extLst>
              <a:ext uri="{FF2B5EF4-FFF2-40B4-BE49-F238E27FC236}">
                <a16:creationId xmlns:a16="http://schemas.microsoft.com/office/drawing/2014/main" id="{F81B8771-1FAC-5819-2206-8DE7256B91B3}"/>
              </a:ext>
            </a:extLst>
          </p:cNvPr>
          <p:cNvPicPr>
            <a:picLocks noChangeAspect="1"/>
          </p:cNvPicPr>
          <p:nvPr/>
        </p:nvPicPr>
        <p:blipFill>
          <a:blip r:embed="rId5"/>
          <a:stretch>
            <a:fillRect/>
          </a:stretch>
        </p:blipFill>
        <p:spPr>
          <a:xfrm>
            <a:off x="7340848" y="2687443"/>
            <a:ext cx="6542420" cy="24468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83046-BBC6-B1A6-A082-850D73A93C6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28DD6A3-DDE5-B2D4-761C-7469CD24B938}"/>
              </a:ext>
            </a:extLst>
          </p:cNvPr>
          <p:cNvPicPr>
            <a:picLocks noChangeAspect="1"/>
          </p:cNvPicPr>
          <p:nvPr/>
        </p:nvPicPr>
        <p:blipFill>
          <a:blip r:embed="rId3"/>
          <a:stretch>
            <a:fillRect/>
          </a:stretch>
        </p:blipFill>
        <p:spPr>
          <a:xfrm>
            <a:off x="72428" y="40786"/>
            <a:ext cx="14485545" cy="8157172"/>
          </a:xfrm>
          <a:prstGeom prst="rect">
            <a:avLst/>
          </a:prstGeom>
        </p:spPr>
      </p:pic>
      <p:sp>
        <p:nvSpPr>
          <p:cNvPr id="4" name="Text 0">
            <a:extLst>
              <a:ext uri="{FF2B5EF4-FFF2-40B4-BE49-F238E27FC236}">
                <a16:creationId xmlns:a16="http://schemas.microsoft.com/office/drawing/2014/main" id="{D993937E-3A96-E62A-BD67-8F5A58F84FF2}"/>
              </a:ext>
            </a:extLst>
          </p:cNvPr>
          <p:cNvSpPr/>
          <p:nvPr/>
        </p:nvSpPr>
        <p:spPr>
          <a:xfrm>
            <a:off x="721484" y="675987"/>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3C4187"/>
                </a:solidFill>
                <a:latin typeface="思源宋体-SemiBold" pitchFamily="34" charset="0"/>
                <a:ea typeface="思源宋体-SemiBold" pitchFamily="34" charset="-122"/>
              </a:rPr>
              <a:t>HANDLING MISSING VALUES</a:t>
            </a:r>
            <a:endParaRPr lang="en-US" sz="4640" dirty="0"/>
          </a:p>
        </p:txBody>
      </p:sp>
      <p:sp>
        <p:nvSpPr>
          <p:cNvPr id="5" name="Text 1">
            <a:extLst>
              <a:ext uri="{FF2B5EF4-FFF2-40B4-BE49-F238E27FC236}">
                <a16:creationId xmlns:a16="http://schemas.microsoft.com/office/drawing/2014/main" id="{D3230F48-796D-F3D3-3BA4-BA8E79AAE596}"/>
              </a:ext>
            </a:extLst>
          </p:cNvPr>
          <p:cNvSpPr/>
          <p:nvPr/>
        </p:nvSpPr>
        <p:spPr>
          <a:xfrm>
            <a:off x="1224404" y="1416651"/>
            <a:ext cx="7507224" cy="1837944"/>
          </a:xfrm>
          <a:prstGeom prst="rect">
            <a:avLst/>
          </a:prstGeom>
          <a:noFill/>
          <a:ln/>
        </p:spPr>
        <p:txBody>
          <a:bodyPr wrap="square" lIns="0" tIns="0" rIns="0" bIns="0" rtlCol="0" anchor="ctr"/>
          <a:lstStyle/>
          <a:p>
            <a:pPr marL="342900" indent="-342900" algn="l">
              <a:lnSpc>
                <a:spcPts val="2880"/>
              </a:lnSpc>
              <a:buFont typeface="Arial" panose="020B0604020202020204" pitchFamily="34" charset="0"/>
              <a:buChar char="•"/>
            </a:pPr>
            <a:endParaRPr lang="en-US" sz="3200" dirty="0"/>
          </a:p>
        </p:txBody>
      </p:sp>
      <p:graphicFrame>
        <p:nvGraphicFramePr>
          <p:cNvPr id="10" name="Table 9">
            <a:extLst>
              <a:ext uri="{FF2B5EF4-FFF2-40B4-BE49-F238E27FC236}">
                <a16:creationId xmlns:a16="http://schemas.microsoft.com/office/drawing/2014/main" id="{C186FEA7-398D-7208-812F-CF2B82DAF48F}"/>
              </a:ext>
            </a:extLst>
          </p:cNvPr>
          <p:cNvGraphicFramePr>
            <a:graphicFrameLocks noGrp="1"/>
          </p:cNvGraphicFramePr>
          <p:nvPr>
            <p:extLst>
              <p:ext uri="{D42A27DB-BD31-4B8C-83A1-F6EECF244321}">
                <p14:modId xmlns:p14="http://schemas.microsoft.com/office/powerpoint/2010/main" val="3470861609"/>
              </p:ext>
            </p:extLst>
          </p:nvPr>
        </p:nvGraphicFramePr>
        <p:xfrm>
          <a:off x="6077414" y="1725729"/>
          <a:ext cx="7805854" cy="5696627"/>
        </p:xfrm>
        <a:graphic>
          <a:graphicData uri="http://schemas.openxmlformats.org/drawingml/2006/table">
            <a:tbl>
              <a:tblPr firstRow="1" bandRow="1">
                <a:tableStyleId>{5C22544A-7EE6-4342-B048-85BDC9FD1C3A}</a:tableStyleId>
              </a:tblPr>
              <a:tblGrid>
                <a:gridCol w="3902927">
                  <a:extLst>
                    <a:ext uri="{9D8B030D-6E8A-4147-A177-3AD203B41FA5}">
                      <a16:colId xmlns:a16="http://schemas.microsoft.com/office/drawing/2014/main" val="322657662"/>
                    </a:ext>
                  </a:extLst>
                </a:gridCol>
                <a:gridCol w="3902927">
                  <a:extLst>
                    <a:ext uri="{9D8B030D-6E8A-4147-A177-3AD203B41FA5}">
                      <a16:colId xmlns:a16="http://schemas.microsoft.com/office/drawing/2014/main" val="3408364902"/>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dirty="0"/>
                        <a:t>BEFORE HANDLING</a:t>
                      </a:r>
                    </a:p>
                  </a:txBody>
                  <a:tcPr/>
                </a:tc>
                <a:tc>
                  <a:txBody>
                    <a:bodyPr/>
                    <a:lstStyle/>
                    <a:p>
                      <a:pPr algn="ctr"/>
                      <a:r>
                        <a:rPr lang="en-IN" sz="3200" b="0" dirty="0"/>
                        <a:t>AFTER HANDLING</a:t>
                      </a:r>
                    </a:p>
                  </a:txBody>
                  <a:tcPr/>
                </a:tc>
                <a:extLst>
                  <a:ext uri="{0D108BD9-81ED-4DB2-BD59-A6C34878D82A}">
                    <a16:rowId xmlns:a16="http://schemas.microsoft.com/office/drawing/2014/main" val="436381894"/>
                  </a:ext>
                </a:extLst>
              </a:tr>
              <a:tr h="5117507">
                <a:tc>
                  <a:txBody>
                    <a:bodyPr/>
                    <a:lstStyle/>
                    <a:p>
                      <a:pPr algn="ctr"/>
                      <a:endParaRPr lang="en-IN" sz="3200" dirty="0"/>
                    </a:p>
                  </a:txBody>
                  <a:tcPr/>
                </a:tc>
                <a:tc>
                  <a:txBody>
                    <a:bodyPr/>
                    <a:lstStyle/>
                    <a:p>
                      <a:pPr algn="ctr"/>
                      <a:endParaRPr lang="en-IN" sz="3200" dirty="0"/>
                    </a:p>
                  </a:txBody>
                  <a:tcPr/>
                </a:tc>
                <a:extLst>
                  <a:ext uri="{0D108BD9-81ED-4DB2-BD59-A6C34878D82A}">
                    <a16:rowId xmlns:a16="http://schemas.microsoft.com/office/drawing/2014/main" val="2794571309"/>
                  </a:ext>
                </a:extLst>
              </a:tr>
            </a:tbl>
          </a:graphicData>
        </a:graphic>
      </p:graphicFrame>
      <p:sp>
        <p:nvSpPr>
          <p:cNvPr id="3" name="TextBox 2">
            <a:extLst>
              <a:ext uri="{FF2B5EF4-FFF2-40B4-BE49-F238E27FC236}">
                <a16:creationId xmlns:a16="http://schemas.microsoft.com/office/drawing/2014/main" id="{046ABDD2-A3A3-CC81-59CC-56349B99EDD6}"/>
              </a:ext>
            </a:extLst>
          </p:cNvPr>
          <p:cNvSpPr txBox="1"/>
          <p:nvPr/>
        </p:nvSpPr>
        <p:spPr>
          <a:xfrm>
            <a:off x="721484" y="2051852"/>
            <a:ext cx="4995747" cy="4524315"/>
          </a:xfrm>
          <a:prstGeom prst="rect">
            <a:avLst/>
          </a:prstGeom>
          <a:noFill/>
        </p:spPr>
        <p:txBody>
          <a:bodyPr wrap="square" rtlCol="0">
            <a:spAutoFit/>
          </a:bodyPr>
          <a:lstStyle/>
          <a:p>
            <a:r>
              <a:rPr lang="en-US" sz="3200" dirty="0"/>
              <a:t>Checked for null/missing values in critical columns.</a:t>
            </a:r>
          </a:p>
          <a:p>
            <a:r>
              <a:rPr lang="en-US" sz="3200" b="1" dirty="0"/>
              <a:t>Methods Used:</a:t>
            </a:r>
          </a:p>
          <a:p>
            <a:pPr marL="285750" indent="-285750">
              <a:buFont typeface="Arial" panose="020B0604020202020204" pitchFamily="34" charset="0"/>
              <a:buChar char="•"/>
            </a:pPr>
            <a:r>
              <a:rPr lang="en-US" sz="3200" dirty="0"/>
              <a:t> Mean/median imputation for numerical values</a:t>
            </a:r>
          </a:p>
          <a:p>
            <a:pPr marL="285750" indent="-285750">
              <a:buFont typeface="Arial" panose="020B0604020202020204" pitchFamily="34" charset="0"/>
              <a:buChar char="•"/>
            </a:pPr>
            <a:r>
              <a:rPr lang="en-US" sz="3200" dirty="0"/>
              <a:t>Mode for categorical variables</a:t>
            </a:r>
          </a:p>
          <a:p>
            <a:pPr marL="285750" indent="-285750">
              <a:buFont typeface="Arial" panose="020B0604020202020204" pitchFamily="34" charset="0"/>
              <a:buChar char="•"/>
            </a:pPr>
            <a:r>
              <a:rPr lang="en-US" sz="3200" dirty="0"/>
              <a:t>Row removal where data was not recoverable</a:t>
            </a:r>
            <a:endParaRPr lang="en-IN" sz="3200" dirty="0"/>
          </a:p>
        </p:txBody>
      </p:sp>
      <p:pic>
        <p:nvPicPr>
          <p:cNvPr id="8" name="Picture 7">
            <a:extLst>
              <a:ext uri="{FF2B5EF4-FFF2-40B4-BE49-F238E27FC236}">
                <a16:creationId xmlns:a16="http://schemas.microsoft.com/office/drawing/2014/main" id="{39E297AE-12FB-D42F-2351-6DB3262B8A2A}"/>
              </a:ext>
            </a:extLst>
          </p:cNvPr>
          <p:cNvPicPr>
            <a:picLocks noChangeAspect="1"/>
          </p:cNvPicPr>
          <p:nvPr/>
        </p:nvPicPr>
        <p:blipFill>
          <a:blip r:embed="rId4"/>
          <a:stretch>
            <a:fillRect/>
          </a:stretch>
        </p:blipFill>
        <p:spPr>
          <a:xfrm>
            <a:off x="6077415" y="2303939"/>
            <a:ext cx="3891776" cy="5118417"/>
          </a:xfrm>
          <a:prstGeom prst="rect">
            <a:avLst/>
          </a:prstGeom>
        </p:spPr>
      </p:pic>
      <p:pic>
        <p:nvPicPr>
          <p:cNvPr id="13" name="Picture 12">
            <a:extLst>
              <a:ext uri="{FF2B5EF4-FFF2-40B4-BE49-F238E27FC236}">
                <a16:creationId xmlns:a16="http://schemas.microsoft.com/office/drawing/2014/main" id="{E2209D4A-5AFF-5A8F-7BB5-F0A417633EF4}"/>
              </a:ext>
            </a:extLst>
          </p:cNvPr>
          <p:cNvPicPr>
            <a:picLocks noChangeAspect="1"/>
          </p:cNvPicPr>
          <p:nvPr/>
        </p:nvPicPr>
        <p:blipFill>
          <a:blip r:embed="rId5"/>
          <a:stretch>
            <a:fillRect/>
          </a:stretch>
        </p:blipFill>
        <p:spPr>
          <a:xfrm>
            <a:off x="9991492" y="2303939"/>
            <a:ext cx="3891776" cy="5118417"/>
          </a:xfrm>
          <a:prstGeom prst="rect">
            <a:avLst/>
          </a:prstGeom>
        </p:spPr>
      </p:pic>
    </p:spTree>
    <p:extLst>
      <p:ext uri="{BB962C8B-B14F-4D97-AF65-F5344CB8AC3E}">
        <p14:creationId xmlns:p14="http://schemas.microsoft.com/office/powerpoint/2010/main" val="2204178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FF056-99FB-3F49-663D-B0EDD1764F5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9B2CA5B-03F6-8C83-0AAE-C095A11102C3}"/>
              </a:ext>
            </a:extLst>
          </p:cNvPr>
          <p:cNvPicPr>
            <a:picLocks noChangeAspect="1"/>
          </p:cNvPicPr>
          <p:nvPr/>
        </p:nvPicPr>
        <p:blipFill>
          <a:blip r:embed="rId3"/>
          <a:stretch>
            <a:fillRect/>
          </a:stretch>
        </p:blipFill>
        <p:spPr>
          <a:xfrm>
            <a:off x="0" y="40786"/>
            <a:ext cx="14630400" cy="8157172"/>
          </a:xfrm>
          <a:prstGeom prst="rect">
            <a:avLst/>
          </a:prstGeom>
        </p:spPr>
      </p:pic>
      <p:sp>
        <p:nvSpPr>
          <p:cNvPr id="4" name="Text 0">
            <a:extLst>
              <a:ext uri="{FF2B5EF4-FFF2-40B4-BE49-F238E27FC236}">
                <a16:creationId xmlns:a16="http://schemas.microsoft.com/office/drawing/2014/main" id="{B2307A79-A0DA-2A98-2242-8279E8A1CC4E}"/>
              </a:ext>
            </a:extLst>
          </p:cNvPr>
          <p:cNvSpPr/>
          <p:nvPr/>
        </p:nvSpPr>
        <p:spPr>
          <a:xfrm>
            <a:off x="721484" y="675987"/>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3C4187"/>
                </a:solidFill>
                <a:latin typeface="思源宋体-SemiBold" pitchFamily="34" charset="0"/>
                <a:ea typeface="思源宋体-SemiBold" pitchFamily="34" charset="-122"/>
              </a:rPr>
              <a:t>OUTLIER HANDLING</a:t>
            </a:r>
            <a:endParaRPr lang="en-US" sz="4640" dirty="0"/>
          </a:p>
        </p:txBody>
      </p:sp>
      <p:sp>
        <p:nvSpPr>
          <p:cNvPr id="5" name="Text 1">
            <a:extLst>
              <a:ext uri="{FF2B5EF4-FFF2-40B4-BE49-F238E27FC236}">
                <a16:creationId xmlns:a16="http://schemas.microsoft.com/office/drawing/2014/main" id="{C9F7278E-B91E-C8D1-62B1-9ECA0386B2B8}"/>
              </a:ext>
            </a:extLst>
          </p:cNvPr>
          <p:cNvSpPr/>
          <p:nvPr/>
        </p:nvSpPr>
        <p:spPr>
          <a:xfrm>
            <a:off x="1224404" y="1416651"/>
            <a:ext cx="7507224" cy="1837944"/>
          </a:xfrm>
          <a:prstGeom prst="rect">
            <a:avLst/>
          </a:prstGeom>
          <a:noFill/>
          <a:ln/>
        </p:spPr>
        <p:txBody>
          <a:bodyPr wrap="square" lIns="0" tIns="0" rIns="0" bIns="0" rtlCol="0" anchor="ctr"/>
          <a:lstStyle/>
          <a:p>
            <a:pPr marL="342900" indent="-342900" algn="l">
              <a:lnSpc>
                <a:spcPts val="2880"/>
              </a:lnSpc>
              <a:buFont typeface="Arial" panose="020B0604020202020204" pitchFamily="34" charset="0"/>
              <a:buChar char="•"/>
            </a:pPr>
            <a:endParaRPr lang="en-US" sz="3200" dirty="0"/>
          </a:p>
        </p:txBody>
      </p:sp>
      <p:sp>
        <p:nvSpPr>
          <p:cNvPr id="3" name="TextBox 2">
            <a:extLst>
              <a:ext uri="{FF2B5EF4-FFF2-40B4-BE49-F238E27FC236}">
                <a16:creationId xmlns:a16="http://schemas.microsoft.com/office/drawing/2014/main" id="{8A860310-52A5-C04D-CB0C-DE46C29F9A2B}"/>
              </a:ext>
            </a:extLst>
          </p:cNvPr>
          <p:cNvSpPr txBox="1"/>
          <p:nvPr/>
        </p:nvSpPr>
        <p:spPr>
          <a:xfrm>
            <a:off x="721484" y="2051852"/>
            <a:ext cx="4995747" cy="5509200"/>
          </a:xfrm>
          <a:prstGeom prst="rect">
            <a:avLst/>
          </a:prstGeom>
          <a:noFill/>
        </p:spPr>
        <p:txBody>
          <a:bodyPr wrap="square" rtlCol="0">
            <a:spAutoFit/>
          </a:bodyPr>
          <a:lstStyle/>
          <a:p>
            <a:r>
              <a:rPr lang="en-US" sz="3200" dirty="0"/>
              <a:t>Extreme values in numeric fields like Price or Weight can distort analysis. Visual inspection using box plots or value counts helped identify and understand outliers. Based on domain knowledge and visual analysis, extreme or unrealistic entries were noted, though not all were removed if they were valid.</a:t>
            </a:r>
            <a:endParaRPr lang="en-IN" sz="3200" dirty="0"/>
          </a:p>
        </p:txBody>
      </p:sp>
      <p:pic>
        <p:nvPicPr>
          <p:cNvPr id="7" name="Picture 6">
            <a:extLst>
              <a:ext uri="{FF2B5EF4-FFF2-40B4-BE49-F238E27FC236}">
                <a16:creationId xmlns:a16="http://schemas.microsoft.com/office/drawing/2014/main" id="{32101D24-721A-BD65-9D6D-63BE4B55253E}"/>
              </a:ext>
            </a:extLst>
          </p:cNvPr>
          <p:cNvPicPr>
            <a:picLocks noChangeAspect="1"/>
          </p:cNvPicPr>
          <p:nvPr/>
        </p:nvPicPr>
        <p:blipFill>
          <a:blip r:embed="rId4"/>
          <a:stretch>
            <a:fillRect/>
          </a:stretch>
        </p:blipFill>
        <p:spPr>
          <a:xfrm>
            <a:off x="5717231" y="1928663"/>
            <a:ext cx="8623461" cy="5509200"/>
          </a:xfrm>
          <a:prstGeom prst="rect">
            <a:avLst/>
          </a:prstGeom>
        </p:spPr>
      </p:pic>
    </p:spTree>
    <p:extLst>
      <p:ext uri="{BB962C8B-B14F-4D97-AF65-F5344CB8AC3E}">
        <p14:creationId xmlns:p14="http://schemas.microsoft.com/office/powerpoint/2010/main" val="1566266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1B1D5-6554-B67B-950A-A4D3C00BBB3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CEFA7E2-CFCE-5370-D370-CAA8943E4D1E}"/>
              </a:ext>
            </a:extLst>
          </p:cNvPr>
          <p:cNvPicPr>
            <a:picLocks noChangeAspect="1"/>
          </p:cNvPicPr>
          <p:nvPr/>
        </p:nvPicPr>
        <p:blipFill>
          <a:blip r:embed="rId3"/>
          <a:stretch>
            <a:fillRect/>
          </a:stretch>
        </p:blipFill>
        <p:spPr>
          <a:xfrm>
            <a:off x="0" y="40786"/>
            <a:ext cx="14630400" cy="8157172"/>
          </a:xfrm>
          <a:prstGeom prst="rect">
            <a:avLst/>
          </a:prstGeom>
        </p:spPr>
      </p:pic>
      <p:sp>
        <p:nvSpPr>
          <p:cNvPr id="4" name="Text 0">
            <a:extLst>
              <a:ext uri="{FF2B5EF4-FFF2-40B4-BE49-F238E27FC236}">
                <a16:creationId xmlns:a16="http://schemas.microsoft.com/office/drawing/2014/main" id="{4F6259DA-B71D-6571-1AF4-D5B40DB102BA}"/>
              </a:ext>
            </a:extLst>
          </p:cNvPr>
          <p:cNvSpPr/>
          <p:nvPr/>
        </p:nvSpPr>
        <p:spPr>
          <a:xfrm>
            <a:off x="721484" y="675987"/>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3C4187"/>
                </a:solidFill>
                <a:latin typeface="思源宋体-SemiBold" pitchFamily="34" charset="0"/>
                <a:ea typeface="思源宋体-SemiBold" pitchFamily="34" charset="-122"/>
              </a:rPr>
              <a:t>STATISTICAL ANALYSIS</a:t>
            </a:r>
            <a:endParaRPr lang="en-US" sz="4640" dirty="0"/>
          </a:p>
        </p:txBody>
      </p:sp>
      <p:sp>
        <p:nvSpPr>
          <p:cNvPr id="5" name="Text 1">
            <a:extLst>
              <a:ext uri="{FF2B5EF4-FFF2-40B4-BE49-F238E27FC236}">
                <a16:creationId xmlns:a16="http://schemas.microsoft.com/office/drawing/2014/main" id="{D59FF5D6-4CD3-40FF-96EA-224414F436DA}"/>
              </a:ext>
            </a:extLst>
          </p:cNvPr>
          <p:cNvSpPr/>
          <p:nvPr/>
        </p:nvSpPr>
        <p:spPr>
          <a:xfrm>
            <a:off x="1224404" y="1416651"/>
            <a:ext cx="7507224" cy="1837944"/>
          </a:xfrm>
          <a:prstGeom prst="rect">
            <a:avLst/>
          </a:prstGeom>
          <a:noFill/>
          <a:ln/>
        </p:spPr>
        <p:txBody>
          <a:bodyPr wrap="square" lIns="0" tIns="0" rIns="0" bIns="0" rtlCol="0" anchor="ctr"/>
          <a:lstStyle/>
          <a:p>
            <a:pPr marL="342900" indent="-342900" algn="l">
              <a:lnSpc>
                <a:spcPts val="2880"/>
              </a:lnSpc>
              <a:buFont typeface="Arial" panose="020B0604020202020204" pitchFamily="34" charset="0"/>
              <a:buChar char="•"/>
            </a:pPr>
            <a:endParaRPr lang="en-US" sz="3200" dirty="0"/>
          </a:p>
        </p:txBody>
      </p:sp>
      <p:sp>
        <p:nvSpPr>
          <p:cNvPr id="3" name="TextBox 2">
            <a:extLst>
              <a:ext uri="{FF2B5EF4-FFF2-40B4-BE49-F238E27FC236}">
                <a16:creationId xmlns:a16="http://schemas.microsoft.com/office/drawing/2014/main" id="{AD0A839B-B889-47D2-2C71-CD5DC923CC0F}"/>
              </a:ext>
            </a:extLst>
          </p:cNvPr>
          <p:cNvSpPr txBox="1"/>
          <p:nvPr/>
        </p:nvSpPr>
        <p:spPr>
          <a:xfrm>
            <a:off x="721484" y="2051852"/>
            <a:ext cx="4995747" cy="3082895"/>
          </a:xfrm>
          <a:prstGeom prst="rect">
            <a:avLst/>
          </a:prstGeom>
          <a:noFill/>
        </p:spPr>
        <p:txBody>
          <a:bodyPr wrap="square" rtlCol="0">
            <a:spAutoFit/>
          </a:bodyPr>
          <a:lstStyle/>
          <a:p>
            <a:pPr>
              <a:lnSpc>
                <a:spcPts val="2880"/>
              </a:lnSpc>
            </a:pPr>
            <a:r>
              <a:rPr lang="en-US" sz="3200" dirty="0">
                <a:solidFill>
                  <a:srgbClr val="151A36"/>
                </a:solidFill>
                <a:latin typeface="思源宋体-Regular" pitchFamily="34" charset="0"/>
                <a:ea typeface="思源宋体-Regular" pitchFamily="34" charset="-122"/>
                <a:cs typeface="思源宋体-Regular" pitchFamily="34" charset="-120"/>
              </a:rPr>
              <a:t>Used descriptive stats and hypothesis tests (t-tests, chi-square) to validate relationships, such as accessories affecting pricing and brand-preference trends.</a:t>
            </a:r>
            <a:endParaRPr lang="en-US" sz="3200" dirty="0"/>
          </a:p>
        </p:txBody>
      </p:sp>
      <p:pic>
        <p:nvPicPr>
          <p:cNvPr id="10" name="Picture 9">
            <a:extLst>
              <a:ext uri="{FF2B5EF4-FFF2-40B4-BE49-F238E27FC236}">
                <a16:creationId xmlns:a16="http://schemas.microsoft.com/office/drawing/2014/main" id="{1C518D7A-E325-EA33-C064-CC2CF0F35EA4}"/>
              </a:ext>
            </a:extLst>
          </p:cNvPr>
          <p:cNvPicPr>
            <a:picLocks noChangeAspect="1"/>
          </p:cNvPicPr>
          <p:nvPr/>
        </p:nvPicPr>
        <p:blipFill>
          <a:blip r:embed="rId4"/>
          <a:stretch>
            <a:fillRect/>
          </a:stretch>
        </p:blipFill>
        <p:spPr>
          <a:xfrm>
            <a:off x="6352291" y="803333"/>
            <a:ext cx="6716937" cy="6935168"/>
          </a:xfrm>
          <a:prstGeom prst="rect">
            <a:avLst/>
          </a:prstGeom>
        </p:spPr>
      </p:pic>
    </p:spTree>
    <p:extLst>
      <p:ext uri="{BB962C8B-B14F-4D97-AF65-F5344CB8AC3E}">
        <p14:creationId xmlns:p14="http://schemas.microsoft.com/office/powerpoint/2010/main" val="3928678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1904</TotalTime>
  <Words>513</Words>
  <Application>Microsoft Office PowerPoint</Application>
  <PresentationFormat>Custom</PresentationFormat>
  <Paragraphs>89</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Times New Roman</vt:lpstr>
      <vt:lpstr>Wingdings</vt:lpstr>
      <vt:lpstr>思源宋体-Regular</vt:lpstr>
      <vt:lpstr>思源宋体-SemiBold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RAHUL NIKSHAI</cp:lastModifiedBy>
  <cp:revision>5</cp:revision>
  <dcterms:created xsi:type="dcterms:W3CDTF">2025-07-20T13:44:49Z</dcterms:created>
  <dcterms:modified xsi:type="dcterms:W3CDTF">2025-07-23T14:09:04Z</dcterms:modified>
</cp:coreProperties>
</file>